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notesSlides/notesSlide2.xml" ContentType="application/vnd.openxmlformats-officedocument.presentationml.notesSlide+xml"/>
  <Override PartName="/ppt/tags/tag66.xml" ContentType="application/vnd.openxmlformats-officedocument.presentationml.tags+xml"/>
  <Override PartName="/ppt/notesSlides/notesSlide3.xml" ContentType="application/vnd.openxmlformats-officedocument.presentationml.notesSlide+xml"/>
  <Override PartName="/ppt/tags/tag67.xml" ContentType="application/vnd.openxmlformats-officedocument.presentationml.tags+xml"/>
  <Override PartName="/ppt/notesSlides/notesSlide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6.xml" ContentType="application/vnd.openxmlformats-officedocument.presentationml.notesSlide+xml"/>
  <Override PartName="/ppt/tags/tag77.xml" ContentType="application/vnd.openxmlformats-officedocument.presentationml.tags+xml"/>
  <Override PartName="/ppt/notesSlides/notesSlide7.xml" ContentType="application/vnd.openxmlformats-officedocument.presentationml.notesSlide+xml"/>
  <Override PartName="/ppt/tags/tag78.xml" ContentType="application/vnd.openxmlformats-officedocument.presentationml.tags+xml"/>
  <Override PartName="/ppt/notesSlides/notesSlide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9.xml" ContentType="application/vnd.openxmlformats-officedocument.presentationml.notesSlide+xml"/>
  <Override PartName="/ppt/tags/tag81.xml" ContentType="application/vnd.openxmlformats-officedocument.presentationml.tags+xml"/>
  <Override PartName="/ppt/notesSlides/notesSlide1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1.xml" ContentType="application/vnd.openxmlformats-officedocument.presentationml.notesSlide+xml"/>
  <Override PartName="/ppt/tags/tag146.xml" ContentType="application/vnd.openxmlformats-officedocument.presentationml.tags+xml"/>
  <Override PartName="/ppt/notesSlides/notesSlide12.xml" ContentType="application/vnd.openxmlformats-officedocument.presentationml.notesSlide+xml"/>
  <Override PartName="/ppt/tags/tag147.xml" ContentType="application/vnd.openxmlformats-officedocument.presentationml.tags+xml"/>
  <Override PartName="/ppt/notesSlides/notesSlide13.xml" ContentType="application/vnd.openxmlformats-officedocument.presentationml.notesSlide+xml"/>
  <Override PartName="/ppt/tags/tag148.xml" ContentType="application/vnd.openxmlformats-officedocument.presentationml.tags+xml"/>
  <Override PartName="/ppt/notesSlides/notesSlide14.xml" ContentType="application/vnd.openxmlformats-officedocument.presentationml.notesSlide+xml"/>
  <Override PartName="/ppt/tags/tag149.xml" ContentType="application/vnd.openxmlformats-officedocument.presentationml.tags+xml"/>
  <Override PartName="/ppt/notesSlides/notesSlide15.xml" ContentType="application/vnd.openxmlformats-officedocument.presentationml.notesSlide+xml"/>
  <Override PartName="/ppt/tags/tag150.xml" ContentType="application/vnd.openxmlformats-officedocument.presentationml.tags+xml"/>
  <Override PartName="/ppt/notesSlides/notesSlide16.xml" ContentType="application/vnd.openxmlformats-officedocument.presentationml.notesSlide+xml"/>
  <Override PartName="/ppt/tags/tag151.xml" ContentType="application/vnd.openxmlformats-officedocument.presentationml.tags+xml"/>
  <Override PartName="/ppt/notesSlides/notesSlide17.xml" ContentType="application/vnd.openxmlformats-officedocument.presentationml.notesSlide+xml"/>
  <Override PartName="/ppt/tags/tag152.xml" ContentType="application/vnd.openxmlformats-officedocument.presentationml.tags+xml"/>
  <Override PartName="/ppt/notesSlides/notesSlide18.xml" ContentType="application/vnd.openxmlformats-officedocument.presentationml.notesSlide+xml"/>
  <Override PartName="/ppt/tags/tag15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2"/>
  </p:handoutMasterIdLst>
  <p:sldIdLst>
    <p:sldId id="256" r:id="rId2"/>
    <p:sldId id="257" r:id="rId3"/>
    <p:sldId id="275" r:id="rId4"/>
    <p:sldId id="294" r:id="rId5"/>
    <p:sldId id="277" r:id="rId6"/>
    <p:sldId id="280" r:id="rId7"/>
    <p:sldId id="282" r:id="rId8"/>
    <p:sldId id="284" r:id="rId9"/>
    <p:sldId id="295" r:id="rId10"/>
    <p:sldId id="285" r:id="rId11"/>
    <p:sldId id="298" r:id="rId12"/>
    <p:sldId id="297" r:id="rId13"/>
    <p:sldId id="287" r:id="rId14"/>
    <p:sldId id="289" r:id="rId15"/>
    <p:sldId id="290" r:id="rId16"/>
    <p:sldId id="292" r:id="rId17"/>
    <p:sldId id="291" r:id="rId18"/>
    <p:sldId id="299" r:id="rId19"/>
    <p:sldId id="293" r:id="rId20"/>
  </p:sldIdLst>
  <p:sldSz cx="12192000" cy="6858000"/>
  <p:notesSz cx="6858000" cy="9144000"/>
  <p:embeddedFontLst>
    <p:embeddedFont>
      <p:font typeface="Calibri" panose="020F0502020204030204" pitchFamily="34" charset="0"/>
      <p:regular r:id="rId23"/>
      <p:bold r:id="rId24"/>
      <p:italic r:id="rId25"/>
      <p:boldItalic r:id="rId26"/>
    </p:embeddedFont>
  </p:embeddedFontLst>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6" userDrawn="1">
          <p15:clr>
            <a:srgbClr val="A4A3A4"/>
          </p15:clr>
        </p15:guide>
        <p15:guide id="2" pos="39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4874CB"/>
    <a:srgbClr val="FFFFFF"/>
    <a:srgbClr val="E3E2E4"/>
    <a:srgbClr val="E5E4E6"/>
    <a:srgbClr val="92C2EB"/>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65364" autoAdjust="0"/>
  </p:normalViewPr>
  <p:slideViewPr>
    <p:cSldViewPr snapToGrid="0" showGuides="1">
      <p:cViewPr varScale="1">
        <p:scale>
          <a:sx n="56" d="100"/>
          <a:sy n="56" d="100"/>
        </p:scale>
        <p:origin x="1766" y="38"/>
      </p:cViewPr>
      <p:guideLst>
        <p:guide orient="horz" pos="2056"/>
        <p:guide pos="39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2025/5/20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200" dirty="0"/>
              <a:t>Hello everyone! I am </a:t>
            </a:r>
            <a:r>
              <a:rPr lang="en-US" altLang="zh-CN" sz="1200" dirty="0" err="1"/>
              <a:t>yuxin</a:t>
            </a:r>
            <a:r>
              <a:rPr lang="en-US" altLang="zh-CN" sz="1200" dirty="0"/>
              <a:t> yang from </a:t>
            </a:r>
            <a:r>
              <a:rPr lang="en-US" altLang="zh-CN" sz="1200" dirty="0" err="1"/>
              <a:t>huazhong</a:t>
            </a:r>
            <a:r>
              <a:rPr lang="en-US" altLang="zh-CN" sz="1200" dirty="0"/>
              <a:t> university of science and technology. Today I am going to talk about our work about a hybrid </a:t>
            </a:r>
            <a:r>
              <a:rPr lang="en-US" altLang="zh-CN" sz="900" dirty="0"/>
              <a:t>learned index structure for database systems.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Based on our two-layer design,  we propose a conflict dataflow </a:t>
            </a:r>
            <a:r>
              <a:rPr lang="en-US" altLang="zh-CN" dirty="0">
                <a:sym typeface="+mn-ea"/>
              </a:rPr>
              <a:t>to decouple different types of operations</a:t>
            </a:r>
            <a:r>
              <a:rPr lang="en-US" altLang="zh-CN" dirty="0"/>
              <a:t>. First, we insert the data in-place in the learned index layer if it is predicted to an empty slot. If the data is predicted to an occupied slot, we simply put it into the lower ART layer. Notably, we call the data in the learned index layer “linear data”, and we call the data in the ART layer “non-linear data”. </a:t>
            </a:r>
            <a:r>
              <a:rPr lang="en-US" altLang="zh-CN" dirty="0">
                <a:sym typeface="+mn-ea"/>
              </a:rPr>
              <a:t>There is no prediction error in ALT-index; the second challenge is well solved.</a:t>
            </a:r>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Further, we optimized the learned index layer through a segment algorithm. Existing algorithms only consider the max error of a model and minimize the number of segments. However, in our two layer design, that will introduce too many prediction conflicts and put more data into the ART layer. So we introduce a GPL algorithm to consider every error within a segment to cut down prediction conflicts. </a:t>
            </a:r>
            <a:r>
              <a:rPr lang="en-US" altLang="zh-CN" dirty="0"/>
              <a:t>Here we briefly introduce our algorithm. We use two linear function to calculate the error of a new data point. If the error overflows the predefined error, we will make a segmentation. These two linear function will be updated once an non-linear data is added. These updates caused by </a:t>
            </a:r>
            <a:r>
              <a:rPr lang="en-US" altLang="zh-CN" dirty="0">
                <a:sym typeface="+mn-ea"/>
              </a:rPr>
              <a:t>non-linear data</a:t>
            </a:r>
            <a:r>
              <a:rPr lang="en-US" altLang="zh-CN" dirty="0"/>
              <a:t> will scale out when we calculate the following data’s error, and finally influence the segmentation. As shown in the right picture, point 4 cause the updates of the lower slope, and that will increase the lower error when we add the point 5. Through our GPL algorithm, ALT-index will consider every non-linear data and leave more data in the learned index layer to improve lookup performance.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Moreover, when it comes to dynamic workloads, we design a dynamic retraining scheme to writeback data from ART. Inserted data to a model will cause a dynamic retraining process. First, a new model which is twice larger than the old one will be </a:t>
            </a:r>
            <a:r>
              <a:rPr lang="en-US" altLang="zh-CN"/>
              <a:t>created behind. </a:t>
            </a:r>
            <a:r>
              <a:rPr lang="en-US" altLang="zh-CN" dirty="0"/>
              <a:t>Second, any inserts will evict the data with the same predicted position from the old to the new model.  </a:t>
            </a:r>
            <a:r>
              <a:rPr lang="en-US" altLang="zh-CN" dirty="0" err="1"/>
              <a:t>Thrid</a:t>
            </a:r>
            <a:r>
              <a:rPr lang="en-US" altLang="zh-CN" dirty="0"/>
              <a:t>, if the inserted data cannot be put into the new model in-place, it will be inserted to ART. Finally, we evict all the data in the old model when the new model space is used over 50%. We also introduce a scheme to writeback data from ART layer. If we </a:t>
            </a:r>
            <a:r>
              <a:rPr lang="en-US" altLang="zh-CN" dirty="0" err="1"/>
              <a:t>looup</a:t>
            </a:r>
            <a:r>
              <a:rPr lang="en-US" altLang="zh-CN" dirty="0"/>
              <a:t> a data in the ART layer and its predicted position in the learned index layer is empty, we can writeback these data immediately and delete it from ART.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Finally, we introduce an optimized ART layer. We propose a fast pointer buffer design, which links each model with ART subtree. This can largely cut down the average lookup length in ART.  Moreover, we merge the common fast pointers in this buffer to keep data consistency when ART meets structure modifications in concurrent scenarios. For instance, as shown in the right picture, when ART has SMOs due to an insert, we simply finish that modification and update the fast pointer in the buffer without updating every f-index in each model. The models with the same f-index don’t need to be updated then. To sum up, the fast pointers can cut down the traversal length in ART and improve the block issue of sibling nodes in concurrent scenarios. Challenge 3 is perfectly solved.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Our evaluation is produced on a Linux server with 2 Intel CPUs and 186GB memory. We choose four real world datasets with 200 million keys and select five </a:t>
            </a:r>
            <a:r>
              <a:rPr lang="en-US" altLang="zh-CN" dirty="0" err="1"/>
              <a:t>competitiors</a:t>
            </a:r>
            <a:r>
              <a:rPr lang="en-US" altLang="zh-CN" dirty="0"/>
              <a:t>, including a typical ART and four learned indexes.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We first test the throughput and the tail latency of each index with 32 threads. Although in some linear datasets, LIPP+ performs better due to the conflict nodes and precise prediction, it shows bad performance when inserts occur. ALT-index shows the best performance under read-write workload. Even in the write-only workload, ALT-index still performs better than ART due to its hybrid construction and the fast pointers. The tail latency of ALT-index is lower because the fast pointers cut down the average length in ART.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In addition, we test the space efficiency, hot write workload, short scan workload, different </a:t>
            </a:r>
            <a:r>
              <a:rPr lang="en-US" altLang="zh-CN" dirty="0" err="1"/>
              <a:t>init</a:t>
            </a:r>
            <a:r>
              <a:rPr lang="en-US" altLang="zh-CN" dirty="0"/>
              <a:t> size, and different theta of </a:t>
            </a:r>
            <a:r>
              <a:rPr lang="en-US" altLang="zh-CN" dirty="0" err="1"/>
              <a:t>zipfian</a:t>
            </a:r>
            <a:r>
              <a:rPr lang="en-US" altLang="zh-CN" dirty="0"/>
              <a:t> to show the robustness of our design. ALT-index performs great out of other indexes, which shows great robustness under different scenarios.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Last, we add some tests about the fast pointers and analyze the factors of our two-layer design. Fast pointer scheme largely cuts down the lookup length in ART layer, and its space is minimized through our merge scheme. We check the data distribution in two layers and find that over 50% of the data is reserved in the learned index layer. The </a:t>
            </a:r>
            <a:r>
              <a:rPr lang="en-US" altLang="zh-CN" dirty="0" err="1"/>
              <a:t>bulkload</a:t>
            </a:r>
            <a:r>
              <a:rPr lang="en-US" altLang="zh-CN" dirty="0"/>
              <a:t> time of ALT-index is not the best. That is attributed to the conflict data is put into the ART layer case-by-case.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In this work, we first find the advantages and drawbacks of ART and learned index. Then, we come up with ALT-index which can combine learned index with ART. Further, we introduce several optimizations for our hybrid design. Finally, our experiments show that ALT-index can take full advantages from both learned index and ART. For more details, you can refer to our paper online.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Thank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will be four sections in my today’s lecture. First, I will briefly introduce the background. Second, I will explain our motivation and the challenges we need to overcome through our design.  Third, I will talk about the design and how we address these issues. Last, I will give the evaluation of our work in details.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Database system is one of the most common storage systems in recent years. Disk-based databases such as MySQL can store data persistently with a large capacity. However, memory databases such as Redis are better choices when it comes to high-performance and low-latency scenarios. Moreover, it is worth noting that index structures are important components in both disk and memory databases, which can accelerate the query processing.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In this work, we will concentrate on the in-memory index structures. There are two types of them so far, the one is the node based traditional index and the other is model based learned index.  Compared to traditional index, the learned index has better lookup performance and lower memory consumption. However, the insert performance of the learned index is limited due to the costly retraining process.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Based on the facts we mentioned above, we simply list the advantages of the typical in-memory index structure and the learned index.  We test their performance using 32 threads. In our experiments, we use Adaptive Radix Tree, which is the most </a:t>
            </a:r>
            <a:r>
              <a:rPr lang="en-US" altLang="zh-CN" dirty="0" err="1"/>
              <a:t>widly</a:t>
            </a:r>
            <a:r>
              <a:rPr lang="en-US" altLang="zh-CN" dirty="0"/>
              <a:t> used traditional index in memory database. Besides, we choose four state-of-the-art  learned indexes in </a:t>
            </a:r>
            <a:r>
              <a:rPr lang="en-US" altLang="zh-CN" dirty="0" err="1"/>
              <a:t>comparsion</a:t>
            </a:r>
            <a:r>
              <a:rPr lang="en-US" altLang="zh-CN" dirty="0"/>
              <a:t>. As we can see in this form, the learned index performs better under the read-only workload, while ART shows good performance under insert-only workload. The results inspire us that maybe we can use a hybrid design to take full advantage of the learned index and ART.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So our hybrid index idea requires a high performance learned index structure. </a:t>
            </a:r>
            <a:r>
              <a:rPr lang="en-US" altLang="zh-CN" dirty="0">
                <a:sym typeface="+mn-ea"/>
              </a:rPr>
              <a:t> In the existing learned index designs, they introduce prediction errors after the model training. And that will bring some secondary schemes to correct the prediction errors. Here, we conclude those schemes and finally summarize</a:t>
            </a:r>
            <a:r>
              <a:rPr lang="en-US" altLang="zh-CN" dirty="0"/>
              <a:t> two bottlenecks of prediction errors. First, those schemes will cause</a:t>
            </a:r>
            <a:r>
              <a:rPr lang="en-US" altLang="zh-CN" dirty="0">
                <a:sym typeface="+mn-ea"/>
              </a:rPr>
              <a:t> write amplification and block other threads in concurrent conditions. For instance,</a:t>
            </a:r>
            <a:r>
              <a:rPr lang="en-US" altLang="zh-CN" dirty="0"/>
              <a:t> LIPP+ will copy data to the newly created conflict node, and ALEX+ will shift the adjunct data to reserve an empty slot for the new data. Second, the prediction errors will bring secondary search within a predefined error bound. That will restrict the lookup performance and quickly saturate the memory bandwidth, especially in concurrent read-write scenarios.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Also, our hybrid index idea requires high-performance ART.  In the existing ART structure, we also find two potential bottlenecks. First, we find that visiting the leaf nodes within a subtree needs to traverse some common nodes from ART root node, as shown red nodes in the left picture. Second, in concurrent scenarios, when we are modifying an ART node(you can find the yellow nodes in the right picture), the current lock coupling scheme will lock the parent and the child node until the modification is done. However, the locked parent node may block the operations on the rest of its child nodes and their subtrees, which you can find the red nodes in the right picture.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Finally, we come up with our hybrid learned index design, called ALT-index. In our design, we develop a two layer construction with a conflict dataflow. Then, we optimized the learned index layer and ART layer based on our analysis above to improve the overall performance.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First of all, we introduce a two-layer hybrid index construction. Learned index performs better on low-latency operations such as lookup and in-place insert, so we put it on the top layer. ART performs better on out-of-place insert compared to learned index model retraining. So we put ART in the lower layer to handle the inserts that cannot be inserted in-place into the learned index layer. The first challenge is solved through our hybrid construction design.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2025/5/20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2025/5/20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2025/5/20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2025/5/20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2025/5/20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2025/5/20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2025/5/20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2025/5/20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2025/5/20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2025/5/20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2025/5/20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2025/5/20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4.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1.xml.rels><?xml version="1.0" encoding="UTF-8" standalone="yes"?>
<Relationships xmlns="http://schemas.openxmlformats.org/package/2006/relationships"><Relationship Id="rId26" Type="http://schemas.openxmlformats.org/officeDocument/2006/relationships/tags" Target="../tags/tag107.xml"/><Relationship Id="rId21" Type="http://schemas.openxmlformats.org/officeDocument/2006/relationships/tags" Target="../tags/tag102.xml"/><Relationship Id="rId42" Type="http://schemas.openxmlformats.org/officeDocument/2006/relationships/tags" Target="../tags/tag123.xml"/><Relationship Id="rId47" Type="http://schemas.openxmlformats.org/officeDocument/2006/relationships/tags" Target="../tags/tag128.xml"/><Relationship Id="rId63" Type="http://schemas.openxmlformats.org/officeDocument/2006/relationships/tags" Target="../tags/tag144.xml"/><Relationship Id="rId68" Type="http://schemas.openxmlformats.org/officeDocument/2006/relationships/image" Target="../media/image14.png"/><Relationship Id="rId7" Type="http://schemas.openxmlformats.org/officeDocument/2006/relationships/tags" Target="../tags/tag88.xml"/><Relationship Id="rId2" Type="http://schemas.openxmlformats.org/officeDocument/2006/relationships/tags" Target="../tags/tag83.xml"/><Relationship Id="rId16" Type="http://schemas.openxmlformats.org/officeDocument/2006/relationships/tags" Target="../tags/tag97.xml"/><Relationship Id="rId29" Type="http://schemas.openxmlformats.org/officeDocument/2006/relationships/tags" Target="../tags/tag110.xml"/><Relationship Id="rId11" Type="http://schemas.openxmlformats.org/officeDocument/2006/relationships/tags" Target="../tags/tag92.xml"/><Relationship Id="rId24" Type="http://schemas.openxmlformats.org/officeDocument/2006/relationships/tags" Target="../tags/tag105.xml"/><Relationship Id="rId32" Type="http://schemas.openxmlformats.org/officeDocument/2006/relationships/tags" Target="../tags/tag113.xml"/><Relationship Id="rId37" Type="http://schemas.openxmlformats.org/officeDocument/2006/relationships/tags" Target="../tags/tag118.xml"/><Relationship Id="rId40" Type="http://schemas.openxmlformats.org/officeDocument/2006/relationships/tags" Target="../tags/tag121.xml"/><Relationship Id="rId45" Type="http://schemas.openxmlformats.org/officeDocument/2006/relationships/tags" Target="../tags/tag126.xml"/><Relationship Id="rId53" Type="http://schemas.openxmlformats.org/officeDocument/2006/relationships/tags" Target="../tags/tag134.xml"/><Relationship Id="rId58" Type="http://schemas.openxmlformats.org/officeDocument/2006/relationships/tags" Target="../tags/tag139.xml"/><Relationship Id="rId66" Type="http://schemas.openxmlformats.org/officeDocument/2006/relationships/notesSlide" Target="../notesSlides/notesSlide11.xml"/><Relationship Id="rId5" Type="http://schemas.openxmlformats.org/officeDocument/2006/relationships/tags" Target="../tags/tag86.xml"/><Relationship Id="rId61" Type="http://schemas.openxmlformats.org/officeDocument/2006/relationships/tags" Target="../tags/tag142.xml"/><Relationship Id="rId19" Type="http://schemas.openxmlformats.org/officeDocument/2006/relationships/tags" Target="../tags/tag100.xml"/><Relationship Id="rId14" Type="http://schemas.openxmlformats.org/officeDocument/2006/relationships/tags" Target="../tags/tag95.xml"/><Relationship Id="rId22" Type="http://schemas.openxmlformats.org/officeDocument/2006/relationships/tags" Target="../tags/tag103.xml"/><Relationship Id="rId27" Type="http://schemas.openxmlformats.org/officeDocument/2006/relationships/tags" Target="../tags/tag108.xml"/><Relationship Id="rId30" Type="http://schemas.openxmlformats.org/officeDocument/2006/relationships/tags" Target="../tags/tag111.xml"/><Relationship Id="rId35" Type="http://schemas.openxmlformats.org/officeDocument/2006/relationships/tags" Target="../tags/tag116.xml"/><Relationship Id="rId43" Type="http://schemas.openxmlformats.org/officeDocument/2006/relationships/tags" Target="../tags/tag124.xml"/><Relationship Id="rId48" Type="http://schemas.openxmlformats.org/officeDocument/2006/relationships/tags" Target="../tags/tag129.xml"/><Relationship Id="rId56" Type="http://schemas.openxmlformats.org/officeDocument/2006/relationships/tags" Target="../tags/tag137.xml"/><Relationship Id="rId64" Type="http://schemas.openxmlformats.org/officeDocument/2006/relationships/tags" Target="../tags/tag145.xml"/><Relationship Id="rId69" Type="http://schemas.openxmlformats.org/officeDocument/2006/relationships/image" Target="../media/image24.png"/><Relationship Id="rId8" Type="http://schemas.openxmlformats.org/officeDocument/2006/relationships/tags" Target="../tags/tag89.xml"/><Relationship Id="rId51" Type="http://schemas.openxmlformats.org/officeDocument/2006/relationships/tags" Target="../tags/tag132.xml"/><Relationship Id="rId3" Type="http://schemas.openxmlformats.org/officeDocument/2006/relationships/tags" Target="../tags/tag84.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tags" Target="../tags/tag106.xml"/><Relationship Id="rId33" Type="http://schemas.openxmlformats.org/officeDocument/2006/relationships/tags" Target="../tags/tag114.xml"/><Relationship Id="rId38" Type="http://schemas.openxmlformats.org/officeDocument/2006/relationships/tags" Target="../tags/tag119.xml"/><Relationship Id="rId46" Type="http://schemas.openxmlformats.org/officeDocument/2006/relationships/tags" Target="../tags/tag127.xml"/><Relationship Id="rId59" Type="http://schemas.openxmlformats.org/officeDocument/2006/relationships/tags" Target="../tags/tag140.xml"/><Relationship Id="rId67" Type="http://schemas.openxmlformats.org/officeDocument/2006/relationships/image" Target="../media/image13.png"/><Relationship Id="rId20" Type="http://schemas.openxmlformats.org/officeDocument/2006/relationships/tags" Target="../tags/tag101.xml"/><Relationship Id="rId41" Type="http://schemas.openxmlformats.org/officeDocument/2006/relationships/tags" Target="../tags/tag122.xml"/><Relationship Id="rId54" Type="http://schemas.openxmlformats.org/officeDocument/2006/relationships/tags" Target="../tags/tag135.xml"/><Relationship Id="rId62" Type="http://schemas.openxmlformats.org/officeDocument/2006/relationships/tags" Target="../tags/tag143.xml"/><Relationship Id="rId1" Type="http://schemas.openxmlformats.org/officeDocument/2006/relationships/tags" Target="../tags/tag82.xml"/><Relationship Id="rId6" Type="http://schemas.openxmlformats.org/officeDocument/2006/relationships/tags" Target="../tags/tag87.xml"/><Relationship Id="rId15" Type="http://schemas.openxmlformats.org/officeDocument/2006/relationships/tags" Target="../tags/tag96.xml"/><Relationship Id="rId23" Type="http://schemas.openxmlformats.org/officeDocument/2006/relationships/tags" Target="../tags/tag104.xml"/><Relationship Id="rId28" Type="http://schemas.openxmlformats.org/officeDocument/2006/relationships/tags" Target="../tags/tag109.xml"/><Relationship Id="rId36" Type="http://schemas.openxmlformats.org/officeDocument/2006/relationships/tags" Target="../tags/tag117.xml"/><Relationship Id="rId49" Type="http://schemas.openxmlformats.org/officeDocument/2006/relationships/tags" Target="../tags/tag130.xml"/><Relationship Id="rId57" Type="http://schemas.openxmlformats.org/officeDocument/2006/relationships/tags" Target="../tags/tag138.xml"/><Relationship Id="rId10" Type="http://schemas.openxmlformats.org/officeDocument/2006/relationships/tags" Target="../tags/tag91.xml"/><Relationship Id="rId31" Type="http://schemas.openxmlformats.org/officeDocument/2006/relationships/tags" Target="../tags/tag112.xml"/><Relationship Id="rId44" Type="http://schemas.openxmlformats.org/officeDocument/2006/relationships/tags" Target="../tags/tag125.xml"/><Relationship Id="rId52" Type="http://schemas.openxmlformats.org/officeDocument/2006/relationships/tags" Target="../tags/tag133.xml"/><Relationship Id="rId60" Type="http://schemas.openxmlformats.org/officeDocument/2006/relationships/tags" Target="../tags/tag141.xml"/><Relationship Id="rId65" Type="http://schemas.openxmlformats.org/officeDocument/2006/relationships/slideLayout" Target="../slideLayouts/slideLayout2.xml"/><Relationship Id="rId4" Type="http://schemas.openxmlformats.org/officeDocument/2006/relationships/tags" Target="../tags/tag85.xml"/><Relationship Id="rId9" Type="http://schemas.openxmlformats.org/officeDocument/2006/relationships/tags" Target="../tags/tag90.xml"/><Relationship Id="rId13" Type="http://schemas.openxmlformats.org/officeDocument/2006/relationships/tags" Target="../tags/tag94.xml"/><Relationship Id="rId18" Type="http://schemas.openxmlformats.org/officeDocument/2006/relationships/tags" Target="../tags/tag99.xml"/><Relationship Id="rId39" Type="http://schemas.openxmlformats.org/officeDocument/2006/relationships/tags" Target="../tags/tag120.xml"/><Relationship Id="rId34" Type="http://schemas.openxmlformats.org/officeDocument/2006/relationships/tags" Target="../tags/tag115.xml"/><Relationship Id="rId50" Type="http://schemas.openxmlformats.org/officeDocument/2006/relationships/tags" Target="../tags/tag131.xml"/><Relationship Id="rId55" Type="http://schemas.openxmlformats.org/officeDocument/2006/relationships/tags" Target="../tags/tag1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46.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4.xml"/><Relationship Id="rId7" Type="http://schemas.openxmlformats.org/officeDocument/2006/relationships/image" Target="../media/image31.svg"/><Relationship Id="rId2" Type="http://schemas.openxmlformats.org/officeDocument/2006/relationships/slideLayout" Target="../slideLayouts/slideLayout2.xml"/><Relationship Id="rId1" Type="http://schemas.openxmlformats.org/officeDocument/2006/relationships/tags" Target="../tags/tag148.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9.xml"/><Relationship Id="rId5" Type="http://schemas.openxmlformats.org/officeDocument/2006/relationships/image" Target="../media/image14.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notesSlide" Target="../notesSlides/notesSlide16.xml"/><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50.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14.pn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sv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notesSlide" Target="../notesSlides/notesSlide17.xml"/><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51.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14.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svg"/></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notesSlide" Target="../notesSlides/notesSlide18.xml"/><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52.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19.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13.png"/><Relationship Id="rId5" Type="http://schemas.openxmlformats.org/officeDocument/2006/relationships/tags" Target="../tags/tag74.xml"/><Relationship Id="rId10" Type="http://schemas.openxmlformats.org/officeDocument/2006/relationships/image" Target="../media/image18.png"/><Relationship Id="rId4" Type="http://schemas.openxmlformats.org/officeDocument/2006/relationships/tags" Target="../tags/tag73.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13.png"/><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2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3850" y="554990"/>
            <a:ext cx="11202670" cy="1753235"/>
          </a:xfrm>
          <a:prstGeom prst="rect">
            <a:avLst/>
          </a:prstGeom>
          <a:noFill/>
        </p:spPr>
        <p:txBody>
          <a:bodyPr wrap="square" rtlCol="0">
            <a:spAutoFit/>
          </a:bodyPr>
          <a:lstStyle/>
          <a:p>
            <a:pPr indent="0" algn="ctr" fontAlgn="auto">
              <a:lnSpc>
                <a:spcPct val="150000"/>
              </a:lnSpc>
            </a:pPr>
            <a:r>
              <a:rPr lang="en-US" altLang="zh-CN" sz="3600" b="1">
                <a:latin typeface="+mj-lt"/>
                <a:ea typeface="华文楷体" panose="02010600040101010101" charset="-122"/>
                <a:cs typeface="+mj-lt"/>
                <a:sym typeface="标准粗黑" panose="02000503000000000000" charset="-122"/>
              </a:rPr>
              <a:t>ALT-index: A Hybrid Learned Index for Concurrent </a:t>
            </a:r>
          </a:p>
          <a:p>
            <a:pPr indent="0" algn="ctr" fontAlgn="auto">
              <a:lnSpc>
                <a:spcPct val="150000"/>
              </a:lnSpc>
            </a:pPr>
            <a:r>
              <a:rPr lang="en-US" altLang="zh-CN" sz="3600" b="1">
                <a:latin typeface="+mj-lt"/>
                <a:ea typeface="华文楷体" panose="02010600040101010101" charset="-122"/>
                <a:cs typeface="+mj-lt"/>
                <a:sym typeface="标准粗黑" panose="02000503000000000000" charset="-122"/>
              </a:rPr>
              <a:t>Memory Database Systems</a:t>
            </a:r>
            <a:endParaRPr lang="zh-CN" altLang="en-US" sz="3600">
              <a:latin typeface="+mj-lt"/>
              <a:cs typeface="+mj-lt"/>
            </a:endParaRPr>
          </a:p>
        </p:txBody>
      </p:sp>
      <p:sp>
        <p:nvSpPr>
          <p:cNvPr id="10" name="文本框 9"/>
          <p:cNvSpPr txBox="1"/>
          <p:nvPr/>
        </p:nvSpPr>
        <p:spPr>
          <a:xfrm>
            <a:off x="526733" y="2716530"/>
            <a:ext cx="10796905" cy="1691640"/>
          </a:xfrm>
          <a:prstGeom prst="rect">
            <a:avLst/>
          </a:prstGeom>
          <a:noFill/>
        </p:spPr>
        <p:txBody>
          <a:bodyPr wrap="square" rtlCol="0">
            <a:spAutoFit/>
          </a:bodyPr>
          <a:lstStyle/>
          <a:p>
            <a:pPr algn="ctr"/>
            <a:r>
              <a:rPr lang="en-US" altLang="zh-CN" sz="2800" b="1">
                <a:solidFill>
                  <a:srgbClr val="FF0000"/>
                </a:solidFill>
                <a:cs typeface="+mn-lt"/>
              </a:rPr>
              <a:t>Yuxin Yang</a:t>
            </a:r>
            <a:r>
              <a:rPr lang="en-US" altLang="zh-CN" sz="2800" b="1" baseline="30000">
                <a:solidFill>
                  <a:srgbClr val="FF0000"/>
                </a:solidFill>
                <a:latin typeface="宋体" panose="02010600030101010101" pitchFamily="2" charset="-122"/>
                <a:ea typeface="宋体" panose="02010600030101010101" pitchFamily="2" charset="-122"/>
                <a:cs typeface="+mn-lt"/>
              </a:rPr>
              <a:t>†</a:t>
            </a:r>
            <a:r>
              <a:rPr lang="en-US" altLang="zh-CN" sz="2800" b="1">
                <a:solidFill>
                  <a:schemeClr val="tx1"/>
                </a:solidFill>
                <a:cs typeface="+mn-lt"/>
              </a:rPr>
              <a:t>,</a:t>
            </a:r>
            <a:r>
              <a:rPr lang="en-US" altLang="zh-CN" sz="2800" b="1">
                <a:cs typeface="+mn-lt"/>
              </a:rPr>
              <a:t> </a:t>
            </a:r>
            <a:r>
              <a:rPr lang="en-US" altLang="zh-CN" sz="2800">
                <a:cs typeface="+mn-lt"/>
              </a:rPr>
              <a:t>Fang Wang</a:t>
            </a:r>
            <a:r>
              <a:rPr lang="en-US" altLang="zh-CN" sz="2800" b="1" baseline="30000">
                <a:solidFill>
                  <a:schemeClr val="tx1"/>
                </a:solidFill>
                <a:latin typeface="宋体" panose="02010600030101010101" pitchFamily="2" charset="-122"/>
                <a:ea typeface="宋体" panose="02010600030101010101" pitchFamily="2" charset="-122"/>
                <a:cs typeface="+mn-lt"/>
                <a:sym typeface="+mn-ea"/>
              </a:rPr>
              <a:t>†</a:t>
            </a:r>
            <a:r>
              <a:rPr lang="en-US" altLang="zh-CN" sz="2800">
                <a:cs typeface="+mn-lt"/>
              </a:rPr>
              <a:t>, Mengya Lei</a:t>
            </a:r>
            <a:r>
              <a:rPr lang="en-US" altLang="zh-CN" sz="2800" baseline="30000">
                <a:latin typeface="宋体" panose="02010600030101010101" pitchFamily="2" charset="-122"/>
                <a:ea typeface="宋体" panose="02010600030101010101" pitchFamily="2" charset="-122"/>
                <a:cs typeface="+mn-lt"/>
              </a:rPr>
              <a:t>☨</a:t>
            </a:r>
            <a:r>
              <a:rPr lang="en-US" altLang="zh-CN" sz="2800">
                <a:cs typeface="+mn-lt"/>
              </a:rPr>
              <a:t>, Peng Zhang</a:t>
            </a:r>
            <a:r>
              <a:rPr lang="en-US" altLang="zh-CN" sz="2800" b="1" baseline="30000">
                <a:solidFill>
                  <a:schemeClr val="tx1"/>
                </a:solidFill>
                <a:latin typeface="宋体" panose="02010600030101010101" pitchFamily="2" charset="-122"/>
                <a:ea typeface="宋体" panose="02010600030101010101" pitchFamily="2" charset="-122"/>
                <a:cs typeface="+mn-lt"/>
                <a:sym typeface="+mn-ea"/>
              </a:rPr>
              <a:t>†</a:t>
            </a:r>
            <a:r>
              <a:rPr lang="en-US" altLang="zh-CN" sz="2800">
                <a:cs typeface="+mn-lt"/>
              </a:rPr>
              <a:t>, Dan Feng</a:t>
            </a:r>
            <a:r>
              <a:rPr lang="en-US" altLang="zh-CN" sz="2800" b="1" baseline="30000">
                <a:solidFill>
                  <a:schemeClr val="tx1"/>
                </a:solidFill>
                <a:latin typeface="宋体" panose="02010600030101010101" pitchFamily="2" charset="-122"/>
                <a:ea typeface="宋体" panose="02010600030101010101" pitchFamily="2" charset="-122"/>
                <a:cs typeface="+mn-lt"/>
                <a:sym typeface="+mn-ea"/>
              </a:rPr>
              <a:t>†</a:t>
            </a:r>
            <a:endParaRPr lang="en-US" altLang="zh-CN" sz="2800">
              <a:solidFill>
                <a:schemeClr val="tx1"/>
              </a:solidFill>
              <a:cs typeface="+mn-lt"/>
              <a:sym typeface="+mn-ea"/>
            </a:endParaRPr>
          </a:p>
          <a:p>
            <a:pPr indent="0" algn="ctr" fontAlgn="auto">
              <a:lnSpc>
                <a:spcPct val="100000"/>
              </a:lnSpc>
            </a:pPr>
            <a:endParaRPr lang="en-US" altLang="zh-CN" sz="2800">
              <a:solidFill>
                <a:schemeClr val="tx1"/>
              </a:solidFill>
              <a:cs typeface="+mn-lt"/>
              <a:sym typeface="+mn-ea"/>
            </a:endParaRPr>
          </a:p>
          <a:p>
            <a:pPr indent="0" algn="ctr" fontAlgn="auto">
              <a:lnSpc>
                <a:spcPct val="100000"/>
              </a:lnSpc>
            </a:pPr>
            <a:r>
              <a:rPr lang="en-US" altLang="zh-CN" sz="2400" b="1" baseline="30000">
                <a:latin typeface="宋体" panose="02010600030101010101" pitchFamily="2" charset="-122"/>
                <a:ea typeface="宋体" panose="02010600030101010101" pitchFamily="2" charset="-122"/>
                <a:cs typeface="+mn-lt"/>
                <a:sym typeface="+mn-ea"/>
              </a:rPr>
              <a:t>†</a:t>
            </a:r>
            <a:r>
              <a:rPr lang="en-US" altLang="zh-CN" sz="2400" i="1">
                <a:solidFill>
                  <a:schemeClr val="tx1"/>
                </a:solidFill>
                <a:cs typeface="+mn-lt"/>
                <a:sym typeface="+mn-ea"/>
              </a:rPr>
              <a:t>Huazhong University of Science and Technology</a:t>
            </a:r>
          </a:p>
          <a:p>
            <a:pPr indent="0" algn="ctr" fontAlgn="auto">
              <a:lnSpc>
                <a:spcPct val="100000"/>
              </a:lnSpc>
            </a:pPr>
            <a:r>
              <a:rPr lang="en-US" altLang="zh-CN" sz="2400" baseline="30000">
                <a:latin typeface="宋体" panose="02010600030101010101" pitchFamily="2" charset="-122"/>
                <a:ea typeface="宋体" panose="02010600030101010101" pitchFamily="2" charset="-122"/>
                <a:cs typeface="+mn-lt"/>
                <a:sym typeface="+mn-ea"/>
              </a:rPr>
              <a:t>☨</a:t>
            </a:r>
            <a:r>
              <a:rPr lang="en-US" altLang="zh-CN" sz="2400" i="1">
                <a:solidFill>
                  <a:schemeClr val="tx1"/>
                </a:solidFill>
                <a:cs typeface="+mn-lt"/>
                <a:sym typeface="+mn-ea"/>
              </a:rPr>
              <a:t>Hubei University of Technology</a:t>
            </a:r>
          </a:p>
        </p:txBody>
      </p:sp>
      <p:sp>
        <p:nvSpPr>
          <p:cNvPr id="12" name="文本框 11"/>
          <p:cNvSpPr txBox="1"/>
          <p:nvPr/>
        </p:nvSpPr>
        <p:spPr>
          <a:xfrm>
            <a:off x="526098" y="6384925"/>
            <a:ext cx="10798175" cy="337185"/>
          </a:xfrm>
          <a:prstGeom prst="rect">
            <a:avLst/>
          </a:prstGeom>
          <a:noFill/>
        </p:spPr>
        <p:txBody>
          <a:bodyPr wrap="square" rtlCol="0">
            <a:spAutoFit/>
          </a:bodyPr>
          <a:lstStyle/>
          <a:p>
            <a:pPr algn="ctr"/>
            <a:r>
              <a:rPr lang="en-US" altLang="zh-CN" sz="1600">
                <a:cs typeface="+mn-lt"/>
              </a:rPr>
              <a:t>41st IEEE International Conference on Data Engineering, Hong Kong SAR, China, May 19-23, 2025</a:t>
            </a:r>
            <a:endParaRPr lang="zh-CN" altLang="en-US" sz="1600">
              <a:cs typeface="+mn-lt"/>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a:t>
            </a:fld>
            <a:endParaRPr lang="zh-CN" altLang="en-US" dirty="0"/>
          </a:p>
        </p:txBody>
      </p:sp>
      <p:grpSp>
        <p:nvGrpSpPr>
          <p:cNvPr id="4" name="组合 3"/>
          <p:cNvGrpSpPr/>
          <p:nvPr/>
        </p:nvGrpSpPr>
        <p:grpSpPr>
          <a:xfrm>
            <a:off x="2806065" y="4745355"/>
            <a:ext cx="5932805" cy="1290320"/>
            <a:chOff x="4419" y="7473"/>
            <a:chExt cx="9343" cy="2032"/>
          </a:xfrm>
        </p:grpSpPr>
        <p:pic>
          <p:nvPicPr>
            <p:cNvPr id="7" name="图片 6" descr="11.标准彩色校徽文件"/>
            <p:cNvPicPr>
              <a:picLocks noChangeAspect="1"/>
            </p:cNvPicPr>
            <p:nvPr/>
          </p:nvPicPr>
          <p:blipFill>
            <a:blip r:embed="rId4"/>
            <a:stretch>
              <a:fillRect/>
            </a:stretch>
          </p:blipFill>
          <p:spPr>
            <a:xfrm>
              <a:off x="4419" y="7488"/>
              <a:ext cx="2525" cy="1915"/>
            </a:xfrm>
            <a:prstGeom prst="rect">
              <a:avLst/>
            </a:prstGeom>
          </p:spPr>
        </p:pic>
        <p:pic>
          <p:nvPicPr>
            <p:cNvPr id="9" name="图片 8"/>
            <p:cNvPicPr/>
            <p:nvPr/>
          </p:nvPicPr>
          <p:blipFill>
            <a:blip r:embed="rId5"/>
            <a:stretch>
              <a:fillRect/>
            </a:stretch>
          </p:blipFill>
          <p:spPr>
            <a:xfrm>
              <a:off x="7362" y="7655"/>
              <a:ext cx="3861" cy="1582"/>
            </a:xfrm>
            <a:prstGeom prst="rect">
              <a:avLst/>
            </a:prstGeom>
          </p:spPr>
        </p:pic>
        <p:pic>
          <p:nvPicPr>
            <p:cNvPr id="3" name="图片 2"/>
            <p:cNvPicPr/>
            <p:nvPr/>
          </p:nvPicPr>
          <p:blipFill>
            <a:blip r:embed="rId6"/>
            <a:stretch>
              <a:fillRect/>
            </a:stretch>
          </p:blipFill>
          <p:spPr>
            <a:xfrm>
              <a:off x="11623" y="7473"/>
              <a:ext cx="2139" cy="2032"/>
            </a:xfrm>
            <a:prstGeom prst="rect">
              <a:avLst/>
            </a:prstGeom>
          </p:spPr>
        </p:pic>
      </p:grpSp>
    </p:spTree>
    <p:custDataLst>
      <p:tags r:id="rId1"/>
    </p:custDataLst>
  </p:cSld>
  <p:clrMapOvr>
    <a:masterClrMapping/>
  </p:clrMapOvr>
  <p:transition advTm="934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sym typeface="+mn-ea"/>
              </a:rPr>
              <a:t>O1: Hybrid Construction</a:t>
            </a:r>
            <a:endParaRPr lang="en-US" altLang="zh-CN" b="1"/>
          </a:p>
        </p:txBody>
      </p:sp>
      <p:sp>
        <p:nvSpPr>
          <p:cNvPr id="3" name="灯片编号占位符 2"/>
          <p:cNvSpPr>
            <a:spLocks noGrp="1"/>
          </p:cNvSpPr>
          <p:nvPr>
            <p:ph type="sldNum" sz="quarter" idx="12"/>
          </p:nvPr>
        </p:nvSpPr>
        <p:spPr/>
        <p:txBody>
          <a:bodyPr/>
          <a:lstStyle/>
          <a:p>
            <a:fld id="{49AE70B2-8BF9-45C0-BB95-33D1B9D3A854}" type="slidenum">
              <a:rPr lang="zh-CN" altLang="en-US" smtClean="0"/>
              <a:t>10</a:t>
            </a:fld>
            <a:endParaRPr lang="zh-CN" altLang="en-US"/>
          </a:p>
        </p:txBody>
      </p:sp>
      <p:sp>
        <p:nvSpPr>
          <p:cNvPr id="11" name="内容占位符 10"/>
          <p:cNvSpPr>
            <a:spLocks noGrp="1"/>
          </p:cNvSpPr>
          <p:nvPr>
            <p:ph idx="1"/>
          </p:nvPr>
        </p:nvSpPr>
        <p:spPr>
          <a:xfrm>
            <a:off x="608330" y="1490345"/>
            <a:ext cx="6542405" cy="1589405"/>
          </a:xfrm>
        </p:spPr>
        <p:txBody>
          <a:bodyPr>
            <a:noAutofit/>
          </a:bodyPr>
          <a:lstStyle/>
          <a:p>
            <a:pPr>
              <a:buFont typeface="Wingdings" panose="05000000000000000000" charset="0"/>
              <a:buChar char="v"/>
            </a:pPr>
            <a:r>
              <a:rPr lang="en-US" altLang="zh-CN" sz="2000" b="1">
                <a:solidFill>
                  <a:schemeClr val="tx1"/>
                </a:solidFill>
              </a:rPr>
              <a:t> Conflict Dataflow</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a:solidFill>
                  <a:schemeClr val="tx1"/>
                </a:solidFill>
              </a:rPr>
              <a:t> Learned Index Layer </a:t>
            </a:r>
          </a:p>
        </p:txBody>
      </p:sp>
      <p:sp>
        <p:nvSpPr>
          <p:cNvPr id="5" name="文本框 4"/>
          <p:cNvSpPr txBox="1"/>
          <p:nvPr/>
        </p:nvSpPr>
        <p:spPr>
          <a:xfrm>
            <a:off x="6254750" y="2005330"/>
            <a:ext cx="5057775" cy="1888490"/>
          </a:xfrm>
          <a:prstGeom prst="rect">
            <a:avLst/>
          </a:prstGeom>
          <a:noFill/>
        </p:spPr>
        <p:txBody>
          <a:bodyPr wrap="square" rtlCol="0">
            <a:noAutofit/>
          </a:bodyPr>
          <a:lstStyle/>
          <a:p>
            <a:pPr lvl="1" indent="0" defTabSz="914400" fontAlgn="auto">
              <a:lnSpc>
                <a:spcPct val="200000"/>
              </a:lnSpc>
              <a:spcAft>
                <a:spcPts val="600"/>
              </a:spcAft>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pc="150" dirty="0">
                <a:uFillTx/>
                <a:sym typeface="+mn-ea"/>
              </a:rPr>
              <a:t> Adaptive Radix Tree Layer </a:t>
            </a:r>
            <a:endParaRPr lang="en-US" altLang="zh-CN" spc="150" dirty="0">
              <a:uFillTx/>
            </a:endParaRPr>
          </a:p>
        </p:txBody>
      </p:sp>
      <p:grpSp>
        <p:nvGrpSpPr>
          <p:cNvPr id="40" name="组合 39"/>
          <p:cNvGrpSpPr/>
          <p:nvPr/>
        </p:nvGrpSpPr>
        <p:grpSpPr>
          <a:xfrm>
            <a:off x="1229995" y="2696210"/>
            <a:ext cx="3352800" cy="2847896"/>
            <a:chOff x="2440" y="5982"/>
            <a:chExt cx="3659" cy="3398"/>
          </a:xfrm>
        </p:grpSpPr>
        <p:sp>
          <p:nvSpPr>
            <p:cNvPr id="6" name="矩形 5"/>
            <p:cNvSpPr>
              <a:spLocks noChangeAspect="1"/>
            </p:cNvSpPr>
            <p:nvPr/>
          </p:nvSpPr>
          <p:spPr>
            <a:xfrm>
              <a:off x="2440" y="5982"/>
              <a:ext cx="3659" cy="2549"/>
            </a:xfrm>
            <a:prstGeom prst="rect">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6" name="组合 15"/>
            <p:cNvGrpSpPr>
              <a:grpSpLocks noChangeAspect="1"/>
            </p:cNvGrpSpPr>
            <p:nvPr/>
          </p:nvGrpSpPr>
          <p:grpSpPr>
            <a:xfrm>
              <a:off x="2572" y="7536"/>
              <a:ext cx="3309" cy="416"/>
              <a:chOff x="4274" y="6904"/>
              <a:chExt cx="2260" cy="283"/>
            </a:xfrm>
          </p:grpSpPr>
          <p:sp>
            <p:nvSpPr>
              <p:cNvPr id="7" name="矩形 6"/>
              <p:cNvSpPr/>
              <p:nvPr/>
            </p:nvSpPr>
            <p:spPr>
              <a:xfrm>
                <a:off x="4274" y="6904"/>
                <a:ext cx="283" cy="283"/>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4560" y="6904"/>
                <a:ext cx="283" cy="283"/>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4845" y="6904"/>
                <a:ext cx="283" cy="283"/>
              </a:xfrm>
              <a:prstGeom prst="rect">
                <a:avLst/>
              </a:prstGeom>
              <a:pattFill prst="wdDnDiag">
                <a:fgClr>
                  <a:srgbClr val="FF0066"/>
                </a:fgClr>
                <a:bgClr>
                  <a:srgbClr val="FFFFFF"/>
                </a:bgClr>
              </a:patt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5125" y="6904"/>
                <a:ext cx="283" cy="283"/>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5408" y="6904"/>
                <a:ext cx="283" cy="283"/>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5686" y="6904"/>
                <a:ext cx="283" cy="283"/>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矩形 13"/>
              <p:cNvSpPr/>
              <p:nvPr/>
            </p:nvSpPr>
            <p:spPr>
              <a:xfrm>
                <a:off x="5971" y="6904"/>
                <a:ext cx="283" cy="283"/>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p:cNvSpPr/>
              <p:nvPr/>
            </p:nvSpPr>
            <p:spPr>
              <a:xfrm>
                <a:off x="6251" y="6904"/>
                <a:ext cx="283" cy="283"/>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68" name="文本框 67"/>
            <p:cNvSpPr txBox="1">
              <a:spLocks noChangeAspect="1"/>
            </p:cNvSpPr>
            <p:nvPr/>
          </p:nvSpPr>
          <p:spPr>
            <a:xfrm>
              <a:off x="2607" y="6047"/>
              <a:ext cx="3325" cy="439"/>
            </a:xfrm>
            <a:prstGeom prst="rect">
              <a:avLst/>
            </a:prstGeom>
            <a:noFill/>
          </p:spPr>
          <p:txBody>
            <a:bodyPr wrap="square" rtlCol="0">
              <a:spAutoFit/>
            </a:bodyPr>
            <a:lstStyle/>
            <a:p>
              <a:pPr algn="ctr"/>
              <a:r>
                <a:rPr lang="en-US" altLang="zh-CN" b="1"/>
                <a:t>Learned Index Model</a:t>
              </a:r>
            </a:p>
          </p:txBody>
        </p:sp>
        <p:cxnSp>
          <p:nvCxnSpPr>
            <p:cNvPr id="69" name="直接箭头连接符 68"/>
            <p:cNvCxnSpPr>
              <a:cxnSpLocks noChangeAspect="1"/>
            </p:cNvCxnSpPr>
            <p:nvPr/>
          </p:nvCxnSpPr>
          <p:spPr>
            <a:xfrm>
              <a:off x="3630" y="7095"/>
              <a:ext cx="0" cy="441"/>
            </a:xfrm>
            <a:prstGeom prst="straightConnector1">
              <a:avLst/>
            </a:prstGeom>
            <a:ln w="38100" cap="rnd">
              <a:solidFill>
                <a:srgbClr val="FF0066"/>
              </a:solidFill>
              <a:round/>
              <a:tailEnd type="arrow" w="med" len="med"/>
            </a:ln>
          </p:spPr>
          <p:style>
            <a:lnRef idx="0">
              <a:srgbClr val="FFFFFF"/>
            </a:lnRef>
            <a:fillRef idx="0">
              <a:srgbClr val="FFFFFF"/>
            </a:fillRef>
            <a:effectRef idx="0">
              <a:srgbClr val="FFFFFF"/>
            </a:effectRef>
            <a:fontRef idx="minor">
              <a:schemeClr val="tx1"/>
            </a:fontRef>
          </p:style>
        </p:cxnSp>
        <p:sp>
          <p:nvSpPr>
            <p:cNvPr id="72" name="文本框 71"/>
            <p:cNvSpPr txBox="1">
              <a:spLocks noChangeAspect="1"/>
            </p:cNvSpPr>
            <p:nvPr/>
          </p:nvSpPr>
          <p:spPr>
            <a:xfrm>
              <a:off x="2572" y="6529"/>
              <a:ext cx="3320" cy="553"/>
            </a:xfrm>
            <a:prstGeom prst="rect">
              <a:avLst/>
            </a:prstGeom>
            <a:noFill/>
            <a:ln w="19050" cmpd="sng">
              <a:solidFill>
                <a:schemeClr val="tx1"/>
              </a:solidFill>
              <a:prstDash val="solid"/>
            </a:ln>
          </p:spPr>
          <p:txBody>
            <a:bodyPr wrap="square" rtlCol="0">
              <a:noAutofit/>
            </a:bodyPr>
            <a:lstStyle/>
            <a:p>
              <a:pPr algn="ctr"/>
              <a:r>
                <a:rPr lang="en-US" altLang="zh-CN" b="1"/>
                <a:t>Linear Function</a:t>
              </a:r>
            </a:p>
          </p:txBody>
        </p:sp>
        <p:sp>
          <p:nvSpPr>
            <p:cNvPr id="76" name="文本框 75"/>
            <p:cNvSpPr txBox="1">
              <a:spLocks noChangeAspect="1"/>
            </p:cNvSpPr>
            <p:nvPr/>
          </p:nvSpPr>
          <p:spPr>
            <a:xfrm>
              <a:off x="2469" y="7974"/>
              <a:ext cx="2314" cy="402"/>
            </a:xfrm>
            <a:prstGeom prst="rect">
              <a:avLst/>
            </a:prstGeom>
            <a:noFill/>
          </p:spPr>
          <p:txBody>
            <a:bodyPr wrap="square" rtlCol="0">
              <a:spAutoFit/>
            </a:bodyPr>
            <a:lstStyle/>
            <a:p>
              <a:pPr algn="ctr"/>
              <a:r>
                <a:rPr lang="en-US" altLang="zh-CN" sz="1600" b="1">
                  <a:solidFill>
                    <a:srgbClr val="FF0066"/>
                  </a:solidFill>
                </a:rPr>
                <a:t>In-place Insert</a:t>
              </a:r>
            </a:p>
          </p:txBody>
        </p:sp>
        <p:cxnSp>
          <p:nvCxnSpPr>
            <p:cNvPr id="29" name="直接箭头连接符 28"/>
            <p:cNvCxnSpPr>
              <a:cxnSpLocks noChangeAspect="1"/>
            </p:cNvCxnSpPr>
            <p:nvPr/>
          </p:nvCxnSpPr>
          <p:spPr>
            <a:xfrm>
              <a:off x="4850" y="7103"/>
              <a:ext cx="0" cy="1853"/>
            </a:xfrm>
            <a:prstGeom prst="straightConnector1">
              <a:avLst/>
            </a:prstGeom>
            <a:ln w="38100" cap="rnd">
              <a:solidFill>
                <a:srgbClr val="FF0066"/>
              </a:solidFill>
              <a:round/>
              <a:tailEnd type="arrow" w="med" len="med"/>
            </a:ln>
          </p:spPr>
          <p:style>
            <a:lnRef idx="0">
              <a:srgbClr val="FFFFFF"/>
            </a:lnRef>
            <a:fillRef idx="0">
              <a:srgbClr val="FFFFFF"/>
            </a:fillRef>
            <a:effectRef idx="0">
              <a:srgbClr val="FFFFFF"/>
            </a:effectRef>
            <a:fontRef idx="minor">
              <a:schemeClr val="tx1"/>
            </a:fontRef>
          </p:style>
        </p:cxnSp>
        <p:sp>
          <p:nvSpPr>
            <p:cNvPr id="31" name="文本框 30"/>
            <p:cNvSpPr txBox="1">
              <a:spLocks noChangeAspect="1"/>
            </p:cNvSpPr>
            <p:nvPr/>
          </p:nvSpPr>
          <p:spPr>
            <a:xfrm>
              <a:off x="3685" y="8978"/>
              <a:ext cx="2314" cy="402"/>
            </a:xfrm>
            <a:prstGeom prst="rect">
              <a:avLst/>
            </a:prstGeom>
            <a:noFill/>
          </p:spPr>
          <p:txBody>
            <a:bodyPr wrap="square" rtlCol="0">
              <a:spAutoFit/>
            </a:bodyPr>
            <a:lstStyle/>
            <a:p>
              <a:pPr algn="ctr"/>
              <a:r>
                <a:rPr lang="en-US" altLang="zh-CN" sz="1600" b="1">
                  <a:solidFill>
                    <a:srgbClr val="FF0066"/>
                  </a:solidFill>
                </a:rPr>
                <a:t>Conflict Insert</a:t>
              </a:r>
            </a:p>
          </p:txBody>
        </p:sp>
      </p:grpSp>
      <p:grpSp>
        <p:nvGrpSpPr>
          <p:cNvPr id="41" name="组合 40"/>
          <p:cNvGrpSpPr/>
          <p:nvPr/>
        </p:nvGrpSpPr>
        <p:grpSpPr>
          <a:xfrm>
            <a:off x="7752715" y="2797175"/>
            <a:ext cx="3108325" cy="2466340"/>
            <a:chOff x="11224" y="5562"/>
            <a:chExt cx="4261" cy="3631"/>
          </a:xfrm>
        </p:grpSpPr>
        <p:sp>
          <p:nvSpPr>
            <p:cNvPr id="18" name="椭圆 17"/>
            <p:cNvSpPr/>
            <p:nvPr/>
          </p:nvSpPr>
          <p:spPr>
            <a:xfrm>
              <a:off x="12742" y="6591"/>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2" name="组合 21"/>
            <p:cNvGrpSpPr/>
            <p:nvPr/>
          </p:nvGrpSpPr>
          <p:grpSpPr>
            <a:xfrm>
              <a:off x="12236" y="7332"/>
              <a:ext cx="1465" cy="367"/>
              <a:chOff x="2899" y="6235"/>
              <a:chExt cx="1465" cy="367"/>
            </a:xfrm>
          </p:grpSpPr>
          <p:sp>
            <p:nvSpPr>
              <p:cNvPr id="19" name="椭圆 18"/>
              <p:cNvSpPr/>
              <p:nvPr/>
            </p:nvSpPr>
            <p:spPr>
              <a:xfrm>
                <a:off x="2899" y="6235"/>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椭圆 19"/>
              <p:cNvSpPr/>
              <p:nvPr/>
            </p:nvSpPr>
            <p:spPr>
              <a:xfrm>
                <a:off x="3996" y="6235"/>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1" name="组合 20"/>
            <p:cNvGrpSpPr/>
            <p:nvPr/>
          </p:nvGrpSpPr>
          <p:grpSpPr>
            <a:xfrm>
              <a:off x="11730" y="8072"/>
              <a:ext cx="2863" cy="366"/>
              <a:chOff x="2393" y="6983"/>
              <a:chExt cx="2863" cy="366"/>
            </a:xfrm>
          </p:grpSpPr>
          <p:sp>
            <p:nvSpPr>
              <p:cNvPr id="23" name="椭圆 22"/>
              <p:cNvSpPr/>
              <p:nvPr/>
            </p:nvSpPr>
            <p:spPr>
              <a:xfrm>
                <a:off x="2393" y="6983"/>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椭圆 23"/>
              <p:cNvSpPr/>
              <p:nvPr/>
            </p:nvSpPr>
            <p:spPr>
              <a:xfrm>
                <a:off x="4888" y="6983"/>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nvSpPr>
            <p:spPr>
              <a:xfrm>
                <a:off x="3336" y="6983"/>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93" name="组合 92"/>
            <p:cNvGrpSpPr/>
            <p:nvPr/>
          </p:nvGrpSpPr>
          <p:grpSpPr>
            <a:xfrm>
              <a:off x="11224" y="8823"/>
              <a:ext cx="4261" cy="370"/>
              <a:chOff x="11912" y="7239"/>
              <a:chExt cx="4261" cy="370"/>
            </a:xfrm>
          </p:grpSpPr>
          <p:sp>
            <p:nvSpPr>
              <p:cNvPr id="26" name="椭圆 25"/>
              <p:cNvSpPr/>
              <p:nvPr/>
            </p:nvSpPr>
            <p:spPr>
              <a:xfrm>
                <a:off x="11912" y="7239"/>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nvSpPr>
            <p:spPr>
              <a:xfrm>
                <a:off x="15805" y="7239"/>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nvSpPr>
            <p:spPr>
              <a:xfrm>
                <a:off x="14397" y="7239"/>
                <a:ext cx="368" cy="367"/>
              </a:xfrm>
              <a:prstGeom prst="ellipse">
                <a:avLst/>
              </a:prstGeom>
              <a:pattFill prst="wdDnDiag">
                <a:fgClr>
                  <a:srgbClr val="FF0066"/>
                </a:fgClr>
                <a:bgClr>
                  <a:schemeClr val="bg1"/>
                </a:bgClr>
              </a:patt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椭圆 90"/>
              <p:cNvSpPr/>
              <p:nvPr/>
            </p:nvSpPr>
            <p:spPr>
              <a:xfrm>
                <a:off x="13545" y="7239"/>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1" name="椭圆 100"/>
              <p:cNvSpPr/>
              <p:nvPr/>
            </p:nvSpPr>
            <p:spPr>
              <a:xfrm>
                <a:off x="12731" y="7241"/>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cxnSp>
          <p:nvCxnSpPr>
            <p:cNvPr id="34" name="直接箭头连接符 33"/>
            <p:cNvCxnSpPr/>
            <p:nvPr/>
          </p:nvCxnSpPr>
          <p:spPr>
            <a:xfrm flipH="1">
              <a:off x="12408" y="6887"/>
              <a:ext cx="401" cy="469"/>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5" name="直接箭头连接符 34"/>
            <p:cNvCxnSpPr>
              <a:stCxn id="18" idx="5"/>
            </p:cNvCxnSpPr>
            <p:nvPr/>
          </p:nvCxnSpPr>
          <p:spPr>
            <a:xfrm>
              <a:off x="13056" y="6904"/>
              <a:ext cx="461" cy="428"/>
            </a:xfrm>
            <a:prstGeom prst="straightConnector1">
              <a:avLst/>
            </a:prstGeom>
            <a:ln w="38100" cap="rnd">
              <a:solidFill>
                <a:srgbClr val="FF0066"/>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6" name="直接箭头连接符 35"/>
            <p:cNvCxnSpPr/>
            <p:nvPr/>
          </p:nvCxnSpPr>
          <p:spPr>
            <a:xfrm flipH="1">
              <a:off x="11914" y="7645"/>
              <a:ext cx="37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7" name="直接箭头连接符 36"/>
            <p:cNvCxnSpPr/>
            <p:nvPr/>
          </p:nvCxnSpPr>
          <p:spPr>
            <a:xfrm>
              <a:off x="12550" y="7645"/>
              <a:ext cx="307"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8" name="直接箭头连接符 37"/>
            <p:cNvCxnSpPr/>
            <p:nvPr/>
          </p:nvCxnSpPr>
          <p:spPr>
            <a:xfrm>
              <a:off x="13647" y="7645"/>
              <a:ext cx="762" cy="427"/>
            </a:xfrm>
            <a:prstGeom prst="straightConnector1">
              <a:avLst/>
            </a:prstGeom>
            <a:ln w="38100" cap="rnd">
              <a:solidFill>
                <a:srgbClr val="FF0066"/>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9" name="直接箭头连接符 38"/>
            <p:cNvCxnSpPr/>
            <p:nvPr/>
          </p:nvCxnSpPr>
          <p:spPr>
            <a:xfrm flipH="1">
              <a:off x="11408" y="8385"/>
              <a:ext cx="37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2" name="直接箭头连接符 41"/>
            <p:cNvCxnSpPr/>
            <p:nvPr/>
          </p:nvCxnSpPr>
          <p:spPr>
            <a:xfrm flipH="1">
              <a:off x="13893" y="8385"/>
              <a:ext cx="386" cy="427"/>
            </a:xfrm>
            <a:prstGeom prst="straightConnector1">
              <a:avLst/>
            </a:prstGeom>
            <a:ln w="38100" cap="rnd">
              <a:solidFill>
                <a:srgbClr val="FF0066"/>
              </a:solidFill>
              <a:round/>
              <a:tailEnd type="arrow" w="med" len="med"/>
            </a:ln>
          </p:spPr>
          <p:style>
            <a:lnRef idx="0">
              <a:srgbClr val="FFFFFF"/>
            </a:lnRef>
            <a:fillRef idx="0">
              <a:srgbClr val="FFFFFF"/>
            </a:fillRef>
            <a:effectRef idx="0">
              <a:srgbClr val="FFFFFF"/>
            </a:effectRef>
            <a:fontRef idx="minor">
              <a:schemeClr val="tx1"/>
            </a:fontRef>
          </p:style>
        </p:cxnSp>
        <p:cxnSp>
          <p:nvCxnSpPr>
            <p:cNvPr id="43" name="直接箭头连接符 42"/>
            <p:cNvCxnSpPr/>
            <p:nvPr/>
          </p:nvCxnSpPr>
          <p:spPr>
            <a:xfrm>
              <a:off x="14539" y="8385"/>
              <a:ext cx="632" cy="480"/>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94" name="直接箭头连接符 93"/>
            <p:cNvCxnSpPr/>
            <p:nvPr/>
          </p:nvCxnSpPr>
          <p:spPr>
            <a:xfrm>
              <a:off x="12044" y="8385"/>
              <a:ext cx="997" cy="438"/>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2" name="直接箭头连接符 101"/>
            <p:cNvCxnSpPr/>
            <p:nvPr/>
          </p:nvCxnSpPr>
          <p:spPr>
            <a:xfrm>
              <a:off x="11914" y="8439"/>
              <a:ext cx="313" cy="386"/>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sp>
          <p:nvSpPr>
            <p:cNvPr id="32" name="文本框 31"/>
            <p:cNvSpPr txBox="1">
              <a:spLocks noChangeAspect="1"/>
            </p:cNvSpPr>
            <p:nvPr/>
          </p:nvSpPr>
          <p:spPr>
            <a:xfrm>
              <a:off x="11741" y="5562"/>
              <a:ext cx="2361" cy="496"/>
            </a:xfrm>
            <a:prstGeom prst="rect">
              <a:avLst/>
            </a:prstGeom>
            <a:noFill/>
          </p:spPr>
          <p:txBody>
            <a:bodyPr wrap="square" rtlCol="0">
              <a:spAutoFit/>
            </a:bodyPr>
            <a:lstStyle/>
            <a:p>
              <a:pPr algn="ctr"/>
              <a:r>
                <a:rPr lang="en-US" altLang="zh-CN" sz="1600" b="1">
                  <a:solidFill>
                    <a:srgbClr val="FF0066"/>
                  </a:solidFill>
                </a:rPr>
                <a:t>Conflict Insert</a:t>
              </a:r>
            </a:p>
          </p:txBody>
        </p:sp>
        <p:cxnSp>
          <p:nvCxnSpPr>
            <p:cNvPr id="33" name="直接箭头连接符 32"/>
            <p:cNvCxnSpPr>
              <a:cxnSpLocks noChangeAspect="1"/>
            </p:cNvCxnSpPr>
            <p:nvPr/>
          </p:nvCxnSpPr>
          <p:spPr>
            <a:xfrm>
              <a:off x="12902" y="6056"/>
              <a:ext cx="0" cy="544"/>
            </a:xfrm>
            <a:prstGeom prst="straightConnector1">
              <a:avLst/>
            </a:prstGeom>
            <a:ln w="38100" cap="rnd">
              <a:solidFill>
                <a:srgbClr val="FF0066"/>
              </a:solidFill>
              <a:round/>
              <a:tailEnd type="arrow" w="med" len="med"/>
            </a:ln>
          </p:spPr>
          <p:style>
            <a:lnRef idx="0">
              <a:srgbClr val="FFFFFF"/>
            </a:lnRef>
            <a:fillRef idx="0">
              <a:srgbClr val="FFFFFF"/>
            </a:fillRef>
            <a:effectRef idx="0">
              <a:srgbClr val="FFFFFF"/>
            </a:effectRef>
            <a:fontRef idx="minor">
              <a:schemeClr val="tx1"/>
            </a:fontRef>
          </p:style>
        </p:cxnSp>
      </p:grpSp>
      <p:cxnSp>
        <p:nvCxnSpPr>
          <p:cNvPr id="17" name="曲线连接符 16"/>
          <p:cNvCxnSpPr>
            <a:endCxn id="32" idx="1"/>
          </p:cNvCxnSpPr>
          <p:nvPr/>
        </p:nvCxnSpPr>
        <p:spPr>
          <a:xfrm flipV="1">
            <a:off x="4171315" y="2966085"/>
            <a:ext cx="3958590" cy="2346960"/>
          </a:xfrm>
          <a:prstGeom prst="curvedConnector3">
            <a:avLst>
              <a:gd name="adj1" fmla="val 50016"/>
            </a:avLst>
          </a:prstGeom>
          <a:ln w="38100">
            <a:solidFill>
              <a:srgbClr val="FF0066"/>
            </a:solidFill>
            <a:tailEnd type="arrow"/>
          </a:ln>
        </p:spPr>
        <p:style>
          <a:lnRef idx="2">
            <a:schemeClr val="accent1"/>
          </a:lnRef>
          <a:fillRef idx="0">
            <a:srgbClr val="FFFFFF"/>
          </a:fillRef>
          <a:effectRef idx="0">
            <a:srgbClr val="FFFFFF"/>
          </a:effectRef>
          <a:fontRef idx="minor">
            <a:schemeClr val="tx1"/>
          </a:fontRef>
        </p:style>
      </p:cxnSp>
      <p:sp>
        <p:nvSpPr>
          <p:cNvPr id="44" name="圆角矩形 43"/>
          <p:cNvSpPr/>
          <p:nvPr/>
        </p:nvSpPr>
        <p:spPr>
          <a:xfrm>
            <a:off x="2086610" y="5694045"/>
            <a:ext cx="7733665" cy="48387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bg1"/>
                </a:solidFill>
                <a:cs typeface="+mn-lt"/>
                <a:sym typeface="+mn-ea"/>
              </a:rPr>
              <a:t>Decouple operations to the corresponding layer </a:t>
            </a:r>
            <a:endParaRPr lang="en-US" altLang="zh-CN" sz="2400" b="1">
              <a:solidFill>
                <a:schemeClr val="bg1"/>
              </a:solidFill>
              <a:cs typeface="+mn-lt"/>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O2 : Learned Index Layer</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t>11</a:t>
            </a:fld>
            <a:endParaRPr lang="zh-CN" altLang="en-US"/>
          </a:p>
        </p:txBody>
      </p:sp>
      <p:sp>
        <p:nvSpPr>
          <p:cNvPr id="11" name="内容占位符 10"/>
          <p:cNvSpPr>
            <a:spLocks noGrp="1"/>
          </p:cNvSpPr>
          <p:nvPr>
            <p:ph idx="1"/>
          </p:nvPr>
        </p:nvSpPr>
        <p:spPr>
          <a:xfrm>
            <a:off x="608330" y="1490345"/>
            <a:ext cx="6542405" cy="1589405"/>
          </a:xfrm>
        </p:spPr>
        <p:txBody>
          <a:bodyPr>
            <a:noAutofit/>
          </a:bodyPr>
          <a:lstStyle/>
          <a:p>
            <a:pPr>
              <a:buFont typeface="Wingdings" panose="05000000000000000000" charset="0"/>
              <a:buChar char="v"/>
            </a:pPr>
            <a:r>
              <a:rPr lang="en-US" altLang="zh-CN" sz="2000" b="1">
                <a:solidFill>
                  <a:schemeClr val="tx1"/>
                </a:solidFill>
              </a:rPr>
              <a:t> Segment Algorithm</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a:solidFill>
                  <a:schemeClr val="tx1"/>
                </a:solidFill>
              </a:rPr>
              <a:t> Old algorithm</a:t>
            </a:r>
          </a:p>
        </p:txBody>
      </p:sp>
      <p:sp>
        <p:nvSpPr>
          <p:cNvPr id="138" name="平行四边形 137"/>
          <p:cNvSpPr/>
          <p:nvPr>
            <p:custDataLst>
              <p:tags r:id="rId2"/>
            </p:custDataLst>
          </p:nvPr>
        </p:nvSpPr>
        <p:spPr>
          <a:xfrm rot="18960000">
            <a:off x="2397760" y="4067175"/>
            <a:ext cx="1484630" cy="414020"/>
          </a:xfrm>
          <a:prstGeom prst="parallelogram">
            <a:avLst>
              <a:gd name="adj" fmla="val 98228"/>
            </a:avLst>
          </a:prstGeom>
          <a:solidFill>
            <a:schemeClr val="tx1">
              <a:lumMod val="50000"/>
              <a:lumOff val="50000"/>
              <a:alpha val="6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 name="直接箭头连接符 5"/>
          <p:cNvCxnSpPr/>
          <p:nvPr>
            <p:custDataLst>
              <p:tags r:id="rId3"/>
            </p:custDataLst>
          </p:nvPr>
        </p:nvCxnSpPr>
        <p:spPr>
          <a:xfrm flipV="1">
            <a:off x="2202180" y="5196205"/>
            <a:ext cx="2705100" cy="15240"/>
          </a:xfrm>
          <a:prstGeom prst="straightConnector1">
            <a:avLst/>
          </a:prstGeom>
          <a:ln w="25400">
            <a:solidFill>
              <a:schemeClr val="tx1"/>
            </a:solidFill>
            <a:tailEnd type="stealth" w="lg" len="lg"/>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custDataLst>
              <p:tags r:id="rId4"/>
            </p:custDataLst>
          </p:nvPr>
        </p:nvCxnSpPr>
        <p:spPr>
          <a:xfrm flipV="1">
            <a:off x="2214880" y="2888615"/>
            <a:ext cx="16510" cy="2310130"/>
          </a:xfrm>
          <a:prstGeom prst="straightConnector1">
            <a:avLst/>
          </a:prstGeom>
          <a:ln w="25400">
            <a:solidFill>
              <a:schemeClr val="tx1"/>
            </a:solidFill>
            <a:tailEnd type="stealth" w="lg" len="lg"/>
          </a:ln>
        </p:spPr>
        <p:style>
          <a:lnRef idx="2">
            <a:schemeClr val="accent1"/>
          </a:lnRef>
          <a:fillRef idx="0">
            <a:srgbClr val="FFFFFF"/>
          </a:fillRef>
          <a:effectRef idx="0">
            <a:srgbClr val="FFFFFF"/>
          </a:effectRef>
          <a:fontRef idx="minor">
            <a:schemeClr val="tx1"/>
          </a:fontRef>
        </p:style>
      </p:cxnSp>
      <p:cxnSp>
        <p:nvCxnSpPr>
          <p:cNvPr id="76" name="直接连接符 75"/>
          <p:cNvCxnSpPr/>
          <p:nvPr>
            <p:custDataLst>
              <p:tags r:id="rId5"/>
            </p:custDataLst>
          </p:nvPr>
        </p:nvCxnSpPr>
        <p:spPr>
          <a:xfrm flipV="1">
            <a:off x="2258695" y="4944745"/>
            <a:ext cx="492760" cy="249555"/>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cxnSp>
        <p:nvCxnSpPr>
          <p:cNvPr id="78" name="直接连接符 77"/>
          <p:cNvCxnSpPr/>
          <p:nvPr>
            <p:custDataLst>
              <p:tags r:id="rId6"/>
            </p:custDataLst>
          </p:nvPr>
        </p:nvCxnSpPr>
        <p:spPr>
          <a:xfrm flipV="1">
            <a:off x="3336925" y="3883025"/>
            <a:ext cx="57785" cy="28448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cxnSp>
        <p:nvCxnSpPr>
          <p:cNvPr id="79" name="直接连接符 78"/>
          <p:cNvCxnSpPr/>
          <p:nvPr>
            <p:custDataLst>
              <p:tags r:id="rId7"/>
            </p:custDataLst>
          </p:nvPr>
        </p:nvCxnSpPr>
        <p:spPr>
          <a:xfrm flipH="1">
            <a:off x="3398520" y="3607435"/>
            <a:ext cx="132080" cy="27813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cxnSp>
        <p:nvCxnSpPr>
          <p:cNvPr id="83" name="直接连接符 82"/>
          <p:cNvCxnSpPr/>
          <p:nvPr>
            <p:custDataLst>
              <p:tags r:id="rId8"/>
            </p:custDataLst>
          </p:nvPr>
        </p:nvCxnSpPr>
        <p:spPr>
          <a:xfrm flipH="1">
            <a:off x="2950210" y="4167505"/>
            <a:ext cx="386715" cy="25654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cxnSp>
        <p:nvCxnSpPr>
          <p:cNvPr id="84" name="直接连接符 83"/>
          <p:cNvCxnSpPr/>
          <p:nvPr>
            <p:custDataLst>
              <p:tags r:id="rId9"/>
            </p:custDataLst>
          </p:nvPr>
        </p:nvCxnSpPr>
        <p:spPr>
          <a:xfrm flipH="1">
            <a:off x="2751455" y="4422775"/>
            <a:ext cx="198120" cy="52451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sp>
        <p:nvSpPr>
          <p:cNvPr id="8" name="椭圆 7"/>
          <p:cNvSpPr/>
          <p:nvPr>
            <p:custDataLst>
              <p:tags r:id="rId10"/>
            </p:custDataLst>
          </p:nvPr>
        </p:nvSpPr>
        <p:spPr>
          <a:xfrm>
            <a:off x="2176780" y="516763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custDataLst>
              <p:tags r:id="rId11"/>
            </p:custDataLst>
          </p:nvPr>
        </p:nvSpPr>
        <p:spPr>
          <a:xfrm>
            <a:off x="2504440" y="4902835"/>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椭圆 28"/>
          <p:cNvSpPr/>
          <p:nvPr>
            <p:custDataLst>
              <p:tags r:id="rId12"/>
            </p:custDataLst>
          </p:nvPr>
        </p:nvSpPr>
        <p:spPr>
          <a:xfrm>
            <a:off x="2832100" y="463804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13"/>
            </p:custDataLst>
          </p:nvPr>
        </p:nvSpPr>
        <p:spPr>
          <a:xfrm>
            <a:off x="3159760" y="437388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椭圆 32"/>
          <p:cNvSpPr/>
          <p:nvPr>
            <p:custDataLst>
              <p:tags r:id="rId14"/>
            </p:custDataLst>
          </p:nvPr>
        </p:nvSpPr>
        <p:spPr>
          <a:xfrm>
            <a:off x="3486785" y="4109085"/>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15"/>
            </p:custDataLst>
          </p:nvPr>
        </p:nvSpPr>
        <p:spPr>
          <a:xfrm>
            <a:off x="3814445" y="384429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16"/>
            </p:custDataLst>
          </p:nvPr>
        </p:nvSpPr>
        <p:spPr>
          <a:xfrm>
            <a:off x="4142105" y="358013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4" name="直接连接符 43"/>
          <p:cNvCxnSpPr>
            <a:stCxn id="8" idx="3"/>
            <a:endCxn id="37" idx="7"/>
          </p:cNvCxnSpPr>
          <p:nvPr>
            <p:custDataLst>
              <p:tags r:id="rId17"/>
            </p:custDataLst>
          </p:nvPr>
        </p:nvCxnSpPr>
        <p:spPr>
          <a:xfrm flipV="1">
            <a:off x="2190750" y="3594100"/>
            <a:ext cx="2031365" cy="1653540"/>
          </a:xfrm>
          <a:prstGeom prst="line">
            <a:avLst/>
          </a:prstGeom>
        </p:spPr>
        <p:style>
          <a:lnRef idx="2">
            <a:schemeClr val="accent1"/>
          </a:lnRef>
          <a:fillRef idx="0">
            <a:srgbClr val="FFFFFF"/>
          </a:fillRef>
          <a:effectRef idx="0">
            <a:srgbClr val="FFFFFF"/>
          </a:effectRef>
          <a:fontRef idx="minor">
            <a:schemeClr val="tx1"/>
          </a:fontRef>
        </p:style>
      </p:cxnSp>
      <p:sp>
        <p:nvSpPr>
          <p:cNvPr id="68" name="椭圆 67"/>
          <p:cNvSpPr/>
          <p:nvPr>
            <p:custDataLst>
              <p:tags r:id="rId18"/>
            </p:custDataLst>
          </p:nvPr>
        </p:nvSpPr>
        <p:spPr>
          <a:xfrm>
            <a:off x="2701925" y="4902200"/>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椭圆 68"/>
          <p:cNvSpPr/>
          <p:nvPr>
            <p:custDataLst>
              <p:tags r:id="rId19"/>
            </p:custDataLst>
          </p:nvPr>
        </p:nvSpPr>
        <p:spPr>
          <a:xfrm>
            <a:off x="2901950" y="4378960"/>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5" name="椭圆 74"/>
          <p:cNvSpPr/>
          <p:nvPr>
            <p:custDataLst>
              <p:tags r:id="rId20"/>
            </p:custDataLst>
          </p:nvPr>
        </p:nvSpPr>
        <p:spPr>
          <a:xfrm>
            <a:off x="3295650" y="4111625"/>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0" name="椭圆 69"/>
          <p:cNvSpPr/>
          <p:nvPr>
            <p:custDataLst>
              <p:tags r:id="rId21"/>
            </p:custDataLst>
          </p:nvPr>
        </p:nvSpPr>
        <p:spPr>
          <a:xfrm>
            <a:off x="3345815" y="3837305"/>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椭圆 71"/>
          <p:cNvSpPr/>
          <p:nvPr>
            <p:custDataLst>
              <p:tags r:id="rId22"/>
            </p:custDataLst>
          </p:nvPr>
        </p:nvSpPr>
        <p:spPr>
          <a:xfrm>
            <a:off x="3477260" y="3557270"/>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95" name="组合 94"/>
          <p:cNvGrpSpPr/>
          <p:nvPr>
            <p:custDataLst>
              <p:tags r:id="rId23"/>
            </p:custDataLst>
          </p:nvPr>
        </p:nvGrpSpPr>
        <p:grpSpPr>
          <a:xfrm>
            <a:off x="2534285" y="2873375"/>
            <a:ext cx="1066800" cy="275590"/>
            <a:chOff x="2935" y="5720"/>
            <a:chExt cx="1355" cy="350"/>
          </a:xfrm>
        </p:grpSpPr>
        <p:cxnSp>
          <p:nvCxnSpPr>
            <p:cNvPr id="86" name="直接连接符 85"/>
            <p:cNvCxnSpPr/>
            <p:nvPr>
              <p:custDataLst>
                <p:tags r:id="rId62"/>
              </p:custDataLst>
            </p:nvPr>
          </p:nvCxnSpPr>
          <p:spPr>
            <a:xfrm flipV="1">
              <a:off x="2935" y="5869"/>
              <a:ext cx="500" cy="10"/>
            </a:xfrm>
            <a:prstGeom prst="line">
              <a:avLst/>
            </a:prstGeom>
            <a:ln>
              <a:solidFill>
                <a:schemeClr val="accent1"/>
              </a:solidFill>
            </a:ln>
          </p:spPr>
          <p:style>
            <a:lnRef idx="2">
              <a:schemeClr val="accent1"/>
            </a:lnRef>
            <a:fillRef idx="0">
              <a:srgbClr val="FFFFFF"/>
            </a:fillRef>
            <a:effectRef idx="0">
              <a:srgbClr val="FFFFFF"/>
            </a:effectRef>
            <a:fontRef idx="minor">
              <a:schemeClr val="tx1"/>
            </a:fontRef>
          </p:style>
        </p:cxnSp>
        <p:sp>
          <p:nvSpPr>
            <p:cNvPr id="87" name="文本框 86"/>
            <p:cNvSpPr txBox="1"/>
            <p:nvPr>
              <p:custDataLst>
                <p:tags r:id="rId63"/>
              </p:custDataLst>
            </p:nvPr>
          </p:nvSpPr>
          <p:spPr>
            <a:xfrm>
              <a:off x="3477" y="5720"/>
              <a:ext cx="813" cy="350"/>
            </a:xfrm>
            <a:prstGeom prst="rect">
              <a:avLst/>
            </a:prstGeom>
            <a:noFill/>
          </p:spPr>
          <p:txBody>
            <a:bodyPr wrap="square" rtlCol="0">
              <a:spAutoFit/>
            </a:bodyPr>
            <a:lstStyle/>
            <a:p>
              <a:r>
                <a:rPr lang="en-US" altLang="zh-CN" sz="1200" b="1"/>
                <a:t>ideal</a:t>
              </a:r>
            </a:p>
          </p:txBody>
        </p:sp>
        <p:sp>
          <p:nvSpPr>
            <p:cNvPr id="93" name="椭圆 92"/>
            <p:cNvSpPr/>
            <p:nvPr>
              <p:custDataLst>
                <p:tags r:id="rId64"/>
              </p:custDataLst>
            </p:nvPr>
          </p:nvSpPr>
          <p:spPr>
            <a:xfrm>
              <a:off x="3126" y="5822"/>
              <a:ext cx="119" cy="119"/>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246" name="文本框 245"/>
          <p:cNvSpPr txBox="1"/>
          <p:nvPr/>
        </p:nvSpPr>
        <p:spPr>
          <a:xfrm>
            <a:off x="4407535" y="5207635"/>
            <a:ext cx="711835" cy="306705"/>
          </a:xfrm>
          <a:prstGeom prst="rect">
            <a:avLst/>
          </a:prstGeom>
          <a:noFill/>
        </p:spPr>
        <p:txBody>
          <a:bodyPr wrap="square" rtlCol="0">
            <a:spAutoFit/>
          </a:bodyPr>
          <a:lstStyle/>
          <a:p>
            <a:pPr algn="ctr"/>
            <a:r>
              <a:rPr lang="en-US" altLang="zh-CN" sz="1400" b="1"/>
              <a:t>Key</a:t>
            </a:r>
          </a:p>
        </p:txBody>
      </p:sp>
      <p:sp>
        <p:nvSpPr>
          <p:cNvPr id="247" name="文本框 246"/>
          <p:cNvSpPr txBox="1"/>
          <p:nvPr>
            <p:custDataLst>
              <p:tags r:id="rId24"/>
            </p:custDataLst>
          </p:nvPr>
        </p:nvSpPr>
        <p:spPr>
          <a:xfrm>
            <a:off x="1288415" y="2924175"/>
            <a:ext cx="1114425" cy="306705"/>
          </a:xfrm>
          <a:prstGeom prst="rect">
            <a:avLst/>
          </a:prstGeom>
          <a:noFill/>
        </p:spPr>
        <p:txBody>
          <a:bodyPr wrap="square" rtlCol="0">
            <a:spAutoFit/>
          </a:bodyPr>
          <a:lstStyle/>
          <a:p>
            <a:pPr algn="ctr"/>
            <a:r>
              <a:rPr lang="en-US" altLang="zh-CN" sz="1400" b="1"/>
              <a:t>Position</a:t>
            </a:r>
          </a:p>
        </p:txBody>
      </p:sp>
      <p:sp>
        <p:nvSpPr>
          <p:cNvPr id="49" name="文本框 48"/>
          <p:cNvSpPr txBox="1"/>
          <p:nvPr/>
        </p:nvSpPr>
        <p:spPr>
          <a:xfrm>
            <a:off x="6254750" y="1978660"/>
            <a:ext cx="4859655" cy="1888490"/>
          </a:xfrm>
          <a:prstGeom prst="rect">
            <a:avLst/>
          </a:prstGeom>
          <a:noFill/>
        </p:spPr>
        <p:txBody>
          <a:bodyPr wrap="square" rtlCol="0">
            <a:noAutofit/>
          </a:bodyPr>
          <a:lstStyle/>
          <a:p>
            <a:pPr lvl="1" indent="0" defTabSz="914400" fontAlgn="auto">
              <a:lnSpc>
                <a:spcPct val="200000"/>
              </a:lnSpc>
              <a:spcAft>
                <a:spcPts val="600"/>
              </a:spcAft>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pc="150">
                <a:uFillTx/>
                <a:sym typeface="+mn-ea"/>
              </a:rPr>
              <a:t> GPL algorithm</a:t>
            </a:r>
            <a:endParaRPr lang="en-US" altLang="zh-CN" spc="150">
              <a:uFillTx/>
            </a:endParaRPr>
          </a:p>
        </p:txBody>
      </p:sp>
      <p:sp>
        <p:nvSpPr>
          <p:cNvPr id="50" name="圆角矩形 49"/>
          <p:cNvSpPr/>
          <p:nvPr/>
        </p:nvSpPr>
        <p:spPr>
          <a:xfrm>
            <a:off x="1759585" y="5588635"/>
            <a:ext cx="3053715" cy="48768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Consider max error</a:t>
            </a:r>
          </a:p>
        </p:txBody>
      </p:sp>
      <p:sp>
        <p:nvSpPr>
          <p:cNvPr id="53" name="圆角矩形 52"/>
          <p:cNvSpPr/>
          <p:nvPr/>
        </p:nvSpPr>
        <p:spPr>
          <a:xfrm>
            <a:off x="7595235" y="5551170"/>
            <a:ext cx="3231515" cy="48768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Consider every error</a:t>
            </a:r>
          </a:p>
        </p:txBody>
      </p:sp>
      <p:pic>
        <p:nvPicPr>
          <p:cNvPr id="200" name="图片 199" descr="hot_face"/>
          <p:cNvPicPr>
            <a:picLocks noChangeAspect="1"/>
          </p:cNvPicPr>
          <p:nvPr/>
        </p:nvPicPr>
        <p:blipFill>
          <a:blip r:embed="rId67"/>
          <a:stretch>
            <a:fillRect/>
          </a:stretch>
        </p:blipFill>
        <p:spPr>
          <a:xfrm>
            <a:off x="5082858" y="5472430"/>
            <a:ext cx="720090" cy="720090"/>
          </a:xfrm>
          <a:prstGeom prst="rect">
            <a:avLst/>
          </a:prstGeom>
        </p:spPr>
      </p:pic>
      <p:pic>
        <p:nvPicPr>
          <p:cNvPr id="54" name="图片 53" descr="innocent"/>
          <p:cNvPicPr>
            <a:picLocks noChangeAspect="1"/>
          </p:cNvPicPr>
          <p:nvPr/>
        </p:nvPicPr>
        <p:blipFill>
          <a:blip r:embed="rId68"/>
          <a:stretch>
            <a:fillRect/>
          </a:stretch>
        </p:blipFill>
        <p:spPr>
          <a:xfrm>
            <a:off x="11053445" y="5397817"/>
            <a:ext cx="720000" cy="720000"/>
          </a:xfrm>
          <a:prstGeom prst="rect">
            <a:avLst/>
          </a:prstGeom>
        </p:spPr>
      </p:pic>
      <p:sp>
        <p:nvSpPr>
          <p:cNvPr id="183" name="任意多边形 182"/>
          <p:cNvSpPr/>
          <p:nvPr>
            <p:custDataLst>
              <p:tags r:id="rId25"/>
            </p:custDataLst>
          </p:nvPr>
        </p:nvSpPr>
        <p:spPr>
          <a:xfrm rot="12540000">
            <a:off x="8736330" y="2973070"/>
            <a:ext cx="446405" cy="2118360"/>
          </a:xfrm>
          <a:custGeom>
            <a:avLst/>
            <a:gdLst>
              <a:gd name="connsiteX0" fmla="*/ 0 w 703"/>
              <a:gd name="connsiteY0" fmla="*/ 2068 h 3336"/>
              <a:gd name="connsiteX1" fmla="*/ 282 w 703"/>
              <a:gd name="connsiteY1" fmla="*/ 0 h 3336"/>
              <a:gd name="connsiteX2" fmla="*/ 703 w 703"/>
              <a:gd name="connsiteY2" fmla="*/ 3336 h 3336"/>
              <a:gd name="connsiteX3" fmla="*/ 0 w 703"/>
              <a:gd name="connsiteY3" fmla="*/ 2068 h 3336"/>
            </a:gdLst>
            <a:ahLst/>
            <a:cxnLst>
              <a:cxn ang="0">
                <a:pos x="connsiteX0" y="connsiteY0"/>
              </a:cxn>
              <a:cxn ang="0">
                <a:pos x="connsiteX1" y="connsiteY1"/>
              </a:cxn>
              <a:cxn ang="0">
                <a:pos x="connsiteX2" y="connsiteY2"/>
              </a:cxn>
              <a:cxn ang="0">
                <a:pos x="connsiteX3" y="connsiteY3"/>
              </a:cxn>
            </a:cxnLst>
            <a:rect l="l" t="t" r="r" b="b"/>
            <a:pathLst>
              <a:path w="703" h="3336">
                <a:moveTo>
                  <a:pt x="0" y="2068"/>
                </a:moveTo>
                <a:lnTo>
                  <a:pt x="282" y="0"/>
                </a:lnTo>
                <a:lnTo>
                  <a:pt x="703" y="3336"/>
                </a:lnTo>
                <a:lnTo>
                  <a:pt x="0" y="2068"/>
                </a:lnTo>
                <a:close/>
              </a:path>
            </a:pathLst>
          </a:custGeom>
          <a:solidFill>
            <a:schemeClr val="tx1">
              <a:lumMod val="50000"/>
              <a:lumOff val="50000"/>
              <a:alpha val="6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48" name="直接箭头连接符 247"/>
          <p:cNvCxnSpPr/>
          <p:nvPr>
            <p:custDataLst>
              <p:tags r:id="rId26"/>
            </p:custDataLst>
          </p:nvPr>
        </p:nvCxnSpPr>
        <p:spPr>
          <a:xfrm flipV="1">
            <a:off x="7953375" y="5196205"/>
            <a:ext cx="2705100" cy="15240"/>
          </a:xfrm>
          <a:prstGeom prst="straightConnector1">
            <a:avLst/>
          </a:prstGeom>
          <a:ln w="25400">
            <a:solidFill>
              <a:schemeClr val="tx1"/>
            </a:solidFill>
            <a:tailEnd type="stealth" w="lg" len="lg"/>
          </a:ln>
        </p:spPr>
        <p:style>
          <a:lnRef idx="2">
            <a:schemeClr val="accent1"/>
          </a:lnRef>
          <a:fillRef idx="0">
            <a:srgbClr val="FFFFFF"/>
          </a:fillRef>
          <a:effectRef idx="0">
            <a:srgbClr val="FFFFFF"/>
          </a:effectRef>
          <a:fontRef idx="minor">
            <a:schemeClr val="tx1"/>
          </a:fontRef>
        </p:style>
      </p:cxnSp>
      <p:cxnSp>
        <p:nvCxnSpPr>
          <p:cNvPr id="249" name="直接箭头连接符 248"/>
          <p:cNvCxnSpPr/>
          <p:nvPr>
            <p:custDataLst>
              <p:tags r:id="rId27"/>
            </p:custDataLst>
          </p:nvPr>
        </p:nvCxnSpPr>
        <p:spPr>
          <a:xfrm flipV="1">
            <a:off x="7966075" y="2888615"/>
            <a:ext cx="16510" cy="2310130"/>
          </a:xfrm>
          <a:prstGeom prst="straightConnector1">
            <a:avLst/>
          </a:prstGeom>
          <a:ln w="25400">
            <a:solidFill>
              <a:schemeClr val="tx1"/>
            </a:solidFill>
            <a:tailEnd type="stealth" w="lg" len="lg"/>
          </a:ln>
        </p:spPr>
        <p:style>
          <a:lnRef idx="2">
            <a:schemeClr val="accent1"/>
          </a:lnRef>
          <a:fillRef idx="0">
            <a:srgbClr val="FFFFFF"/>
          </a:fillRef>
          <a:effectRef idx="0">
            <a:srgbClr val="FFFFFF"/>
          </a:effectRef>
          <a:fontRef idx="minor">
            <a:schemeClr val="tx1"/>
          </a:fontRef>
        </p:style>
      </p:cxnSp>
      <p:cxnSp>
        <p:nvCxnSpPr>
          <p:cNvPr id="250" name="直接连接符 249"/>
          <p:cNvCxnSpPr/>
          <p:nvPr>
            <p:custDataLst>
              <p:tags r:id="rId28"/>
            </p:custDataLst>
          </p:nvPr>
        </p:nvCxnSpPr>
        <p:spPr>
          <a:xfrm flipV="1">
            <a:off x="8009890" y="4944745"/>
            <a:ext cx="492760" cy="249555"/>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cxnSp>
        <p:nvCxnSpPr>
          <p:cNvPr id="251" name="直接连接符 250"/>
          <p:cNvCxnSpPr/>
          <p:nvPr>
            <p:custDataLst>
              <p:tags r:id="rId29"/>
            </p:custDataLst>
          </p:nvPr>
        </p:nvCxnSpPr>
        <p:spPr>
          <a:xfrm flipV="1">
            <a:off x="9088120" y="3883025"/>
            <a:ext cx="57785" cy="28448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cxnSp>
        <p:nvCxnSpPr>
          <p:cNvPr id="252" name="直接连接符 251"/>
          <p:cNvCxnSpPr/>
          <p:nvPr>
            <p:custDataLst>
              <p:tags r:id="rId30"/>
            </p:custDataLst>
          </p:nvPr>
        </p:nvCxnSpPr>
        <p:spPr>
          <a:xfrm flipH="1">
            <a:off x="9149715" y="3607435"/>
            <a:ext cx="132080" cy="27813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cxnSp>
        <p:nvCxnSpPr>
          <p:cNvPr id="253" name="直接连接符 252"/>
          <p:cNvCxnSpPr/>
          <p:nvPr>
            <p:custDataLst>
              <p:tags r:id="rId31"/>
            </p:custDataLst>
          </p:nvPr>
        </p:nvCxnSpPr>
        <p:spPr>
          <a:xfrm flipH="1">
            <a:off x="8701405" y="4167505"/>
            <a:ext cx="386715" cy="25654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cxnSp>
        <p:nvCxnSpPr>
          <p:cNvPr id="254" name="直接连接符 253"/>
          <p:cNvCxnSpPr/>
          <p:nvPr>
            <p:custDataLst>
              <p:tags r:id="rId32"/>
            </p:custDataLst>
          </p:nvPr>
        </p:nvCxnSpPr>
        <p:spPr>
          <a:xfrm flipH="1">
            <a:off x="8502650" y="4422775"/>
            <a:ext cx="198120" cy="52451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sp>
        <p:nvSpPr>
          <p:cNvPr id="255" name="椭圆 254"/>
          <p:cNvSpPr/>
          <p:nvPr>
            <p:custDataLst>
              <p:tags r:id="rId33"/>
            </p:custDataLst>
          </p:nvPr>
        </p:nvSpPr>
        <p:spPr>
          <a:xfrm>
            <a:off x="7927975" y="516763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6" name="椭圆 255"/>
          <p:cNvSpPr/>
          <p:nvPr>
            <p:custDataLst>
              <p:tags r:id="rId34"/>
            </p:custDataLst>
          </p:nvPr>
        </p:nvSpPr>
        <p:spPr>
          <a:xfrm>
            <a:off x="8255635" y="4902835"/>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7" name="椭圆 256"/>
          <p:cNvSpPr/>
          <p:nvPr>
            <p:custDataLst>
              <p:tags r:id="rId35"/>
            </p:custDataLst>
          </p:nvPr>
        </p:nvSpPr>
        <p:spPr>
          <a:xfrm>
            <a:off x="8583295" y="463804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8" name="椭圆 257"/>
          <p:cNvSpPr/>
          <p:nvPr>
            <p:custDataLst>
              <p:tags r:id="rId36"/>
            </p:custDataLst>
          </p:nvPr>
        </p:nvSpPr>
        <p:spPr>
          <a:xfrm>
            <a:off x="8910955" y="437388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9" name="椭圆 258"/>
          <p:cNvSpPr/>
          <p:nvPr>
            <p:custDataLst>
              <p:tags r:id="rId37"/>
            </p:custDataLst>
          </p:nvPr>
        </p:nvSpPr>
        <p:spPr>
          <a:xfrm>
            <a:off x="9237980" y="4109085"/>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0" name="椭圆 259"/>
          <p:cNvSpPr/>
          <p:nvPr>
            <p:custDataLst>
              <p:tags r:id="rId38"/>
            </p:custDataLst>
          </p:nvPr>
        </p:nvSpPr>
        <p:spPr>
          <a:xfrm>
            <a:off x="9565640" y="384429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1" name="椭圆 260"/>
          <p:cNvSpPr/>
          <p:nvPr>
            <p:custDataLst>
              <p:tags r:id="rId39"/>
            </p:custDataLst>
          </p:nvPr>
        </p:nvSpPr>
        <p:spPr>
          <a:xfrm>
            <a:off x="9893300" y="3580130"/>
            <a:ext cx="93980" cy="939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62" name="直接连接符 261"/>
          <p:cNvCxnSpPr>
            <a:stCxn id="255" idx="3"/>
            <a:endCxn id="261" idx="7"/>
          </p:cNvCxnSpPr>
          <p:nvPr>
            <p:custDataLst>
              <p:tags r:id="rId40"/>
            </p:custDataLst>
          </p:nvPr>
        </p:nvCxnSpPr>
        <p:spPr>
          <a:xfrm flipV="1">
            <a:off x="7941945" y="3594100"/>
            <a:ext cx="2031365" cy="1653540"/>
          </a:xfrm>
          <a:prstGeom prst="line">
            <a:avLst/>
          </a:prstGeom>
        </p:spPr>
        <p:style>
          <a:lnRef idx="2">
            <a:schemeClr val="accent1"/>
          </a:lnRef>
          <a:fillRef idx="0">
            <a:srgbClr val="FFFFFF"/>
          </a:fillRef>
          <a:effectRef idx="0">
            <a:srgbClr val="FFFFFF"/>
          </a:effectRef>
          <a:fontRef idx="minor">
            <a:schemeClr val="tx1"/>
          </a:fontRef>
        </p:style>
      </p:cxnSp>
      <p:sp>
        <p:nvSpPr>
          <p:cNvPr id="263" name="椭圆 262"/>
          <p:cNvSpPr/>
          <p:nvPr>
            <p:custDataLst>
              <p:tags r:id="rId41"/>
            </p:custDataLst>
          </p:nvPr>
        </p:nvSpPr>
        <p:spPr>
          <a:xfrm>
            <a:off x="8453120" y="4902200"/>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4" name="椭圆 263"/>
          <p:cNvSpPr/>
          <p:nvPr>
            <p:custDataLst>
              <p:tags r:id="rId42"/>
            </p:custDataLst>
          </p:nvPr>
        </p:nvSpPr>
        <p:spPr>
          <a:xfrm>
            <a:off x="8653145" y="4378960"/>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5" name="椭圆 264"/>
          <p:cNvSpPr/>
          <p:nvPr>
            <p:custDataLst>
              <p:tags r:id="rId43"/>
            </p:custDataLst>
          </p:nvPr>
        </p:nvSpPr>
        <p:spPr>
          <a:xfrm>
            <a:off x="9046845" y="4111625"/>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6" name="椭圆 265"/>
          <p:cNvSpPr/>
          <p:nvPr>
            <p:custDataLst>
              <p:tags r:id="rId44"/>
            </p:custDataLst>
          </p:nvPr>
        </p:nvSpPr>
        <p:spPr>
          <a:xfrm>
            <a:off x="9097010" y="3837305"/>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7" name="椭圆 266"/>
          <p:cNvSpPr/>
          <p:nvPr>
            <p:custDataLst>
              <p:tags r:id="rId45"/>
            </p:custDataLst>
          </p:nvPr>
        </p:nvSpPr>
        <p:spPr>
          <a:xfrm>
            <a:off x="9228455" y="3557270"/>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68" name="组合 267"/>
          <p:cNvGrpSpPr/>
          <p:nvPr>
            <p:custDataLst>
              <p:tags r:id="rId46"/>
            </p:custDataLst>
          </p:nvPr>
        </p:nvGrpSpPr>
        <p:grpSpPr>
          <a:xfrm>
            <a:off x="8285480" y="2873375"/>
            <a:ext cx="1066800" cy="275590"/>
            <a:chOff x="2935" y="5720"/>
            <a:chExt cx="1355" cy="350"/>
          </a:xfrm>
        </p:grpSpPr>
        <p:cxnSp>
          <p:nvCxnSpPr>
            <p:cNvPr id="269" name="直接连接符 268"/>
            <p:cNvCxnSpPr/>
            <p:nvPr>
              <p:custDataLst>
                <p:tags r:id="rId59"/>
              </p:custDataLst>
            </p:nvPr>
          </p:nvCxnSpPr>
          <p:spPr>
            <a:xfrm flipV="1">
              <a:off x="2935" y="5869"/>
              <a:ext cx="500" cy="10"/>
            </a:xfrm>
            <a:prstGeom prst="line">
              <a:avLst/>
            </a:prstGeom>
            <a:ln>
              <a:solidFill>
                <a:schemeClr val="accent1"/>
              </a:solidFill>
            </a:ln>
          </p:spPr>
          <p:style>
            <a:lnRef idx="2">
              <a:schemeClr val="accent1"/>
            </a:lnRef>
            <a:fillRef idx="0">
              <a:srgbClr val="FFFFFF"/>
            </a:fillRef>
            <a:effectRef idx="0">
              <a:srgbClr val="FFFFFF"/>
            </a:effectRef>
            <a:fontRef idx="minor">
              <a:schemeClr val="tx1"/>
            </a:fontRef>
          </p:style>
        </p:cxnSp>
        <p:sp>
          <p:nvSpPr>
            <p:cNvPr id="270" name="文本框 269"/>
            <p:cNvSpPr txBox="1"/>
            <p:nvPr>
              <p:custDataLst>
                <p:tags r:id="rId60"/>
              </p:custDataLst>
            </p:nvPr>
          </p:nvSpPr>
          <p:spPr>
            <a:xfrm>
              <a:off x="3477" y="5720"/>
              <a:ext cx="813" cy="350"/>
            </a:xfrm>
            <a:prstGeom prst="rect">
              <a:avLst/>
            </a:prstGeom>
            <a:noFill/>
          </p:spPr>
          <p:txBody>
            <a:bodyPr wrap="square" rtlCol="0">
              <a:spAutoFit/>
            </a:bodyPr>
            <a:lstStyle/>
            <a:p>
              <a:r>
                <a:rPr lang="en-US" altLang="zh-CN" sz="1200" b="1"/>
                <a:t>ideal</a:t>
              </a:r>
            </a:p>
          </p:txBody>
        </p:sp>
        <p:sp>
          <p:nvSpPr>
            <p:cNvPr id="271" name="椭圆 270"/>
            <p:cNvSpPr/>
            <p:nvPr>
              <p:custDataLst>
                <p:tags r:id="rId61"/>
              </p:custDataLst>
            </p:nvPr>
          </p:nvSpPr>
          <p:spPr>
            <a:xfrm>
              <a:off x="3126" y="5822"/>
              <a:ext cx="119" cy="119"/>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72" name="组合 271"/>
          <p:cNvGrpSpPr/>
          <p:nvPr>
            <p:custDataLst>
              <p:tags r:id="rId47"/>
            </p:custDataLst>
          </p:nvPr>
        </p:nvGrpSpPr>
        <p:grpSpPr>
          <a:xfrm>
            <a:off x="9766935" y="2869565"/>
            <a:ext cx="1144905" cy="275590"/>
            <a:chOff x="4816" y="5715"/>
            <a:chExt cx="1454" cy="350"/>
          </a:xfrm>
        </p:grpSpPr>
        <p:cxnSp>
          <p:nvCxnSpPr>
            <p:cNvPr id="273" name="直接连接符 272"/>
            <p:cNvCxnSpPr/>
            <p:nvPr>
              <p:custDataLst>
                <p:tags r:id="rId56"/>
              </p:custDataLst>
            </p:nvPr>
          </p:nvCxnSpPr>
          <p:spPr>
            <a:xfrm flipV="1">
              <a:off x="4816" y="5864"/>
              <a:ext cx="500" cy="1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sp>
          <p:nvSpPr>
            <p:cNvPr id="274" name="文本框 273"/>
            <p:cNvSpPr txBox="1"/>
            <p:nvPr>
              <p:custDataLst>
                <p:tags r:id="rId57"/>
              </p:custDataLst>
            </p:nvPr>
          </p:nvSpPr>
          <p:spPr>
            <a:xfrm>
              <a:off x="5457" y="5715"/>
              <a:ext cx="813" cy="350"/>
            </a:xfrm>
            <a:prstGeom prst="rect">
              <a:avLst/>
            </a:prstGeom>
            <a:noFill/>
          </p:spPr>
          <p:txBody>
            <a:bodyPr wrap="square" rtlCol="0">
              <a:spAutoFit/>
            </a:bodyPr>
            <a:lstStyle/>
            <a:p>
              <a:r>
                <a:rPr lang="en-US" altLang="zh-CN" sz="1200" b="1"/>
                <a:t>real</a:t>
              </a:r>
            </a:p>
          </p:txBody>
        </p:sp>
        <p:sp>
          <p:nvSpPr>
            <p:cNvPr id="275" name="椭圆 274"/>
            <p:cNvSpPr/>
            <p:nvPr>
              <p:custDataLst>
                <p:tags r:id="rId58"/>
              </p:custDataLst>
            </p:nvPr>
          </p:nvSpPr>
          <p:spPr>
            <a:xfrm>
              <a:off x="5012" y="5810"/>
              <a:ext cx="119" cy="119"/>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277" name="文本框 276"/>
          <p:cNvSpPr txBox="1"/>
          <p:nvPr/>
        </p:nvSpPr>
        <p:spPr>
          <a:xfrm>
            <a:off x="10158730" y="5207635"/>
            <a:ext cx="711835" cy="306705"/>
          </a:xfrm>
          <a:prstGeom prst="rect">
            <a:avLst/>
          </a:prstGeom>
          <a:noFill/>
        </p:spPr>
        <p:txBody>
          <a:bodyPr wrap="square" rtlCol="0">
            <a:spAutoFit/>
          </a:bodyPr>
          <a:lstStyle/>
          <a:p>
            <a:pPr algn="ctr"/>
            <a:r>
              <a:rPr lang="en-US" altLang="zh-CN" sz="1400" b="1"/>
              <a:t>Key</a:t>
            </a:r>
          </a:p>
        </p:txBody>
      </p:sp>
      <p:sp>
        <p:nvSpPr>
          <p:cNvPr id="278" name="文本框 277"/>
          <p:cNvSpPr txBox="1"/>
          <p:nvPr>
            <p:custDataLst>
              <p:tags r:id="rId48"/>
            </p:custDataLst>
          </p:nvPr>
        </p:nvSpPr>
        <p:spPr>
          <a:xfrm>
            <a:off x="7039610" y="2924175"/>
            <a:ext cx="1114425" cy="306705"/>
          </a:xfrm>
          <a:prstGeom prst="rect">
            <a:avLst/>
          </a:prstGeom>
          <a:noFill/>
        </p:spPr>
        <p:txBody>
          <a:bodyPr wrap="square" rtlCol="0">
            <a:spAutoFit/>
          </a:bodyPr>
          <a:lstStyle/>
          <a:p>
            <a:pPr algn="ctr"/>
            <a:r>
              <a:rPr lang="en-US" altLang="zh-CN" sz="1400" b="1"/>
              <a:t>Position</a:t>
            </a:r>
          </a:p>
        </p:txBody>
      </p:sp>
      <p:cxnSp>
        <p:nvCxnSpPr>
          <p:cNvPr id="89" name="直接连接符 88"/>
          <p:cNvCxnSpPr/>
          <p:nvPr>
            <p:custDataLst>
              <p:tags r:id="rId49"/>
            </p:custDataLst>
          </p:nvPr>
        </p:nvCxnSpPr>
        <p:spPr>
          <a:xfrm flipV="1">
            <a:off x="4015740" y="2987040"/>
            <a:ext cx="393700" cy="7620"/>
          </a:xfrm>
          <a:prstGeom prst="line">
            <a:avLst/>
          </a:prstGeom>
          <a:ln>
            <a:solidFill>
              <a:srgbClr val="FF0066"/>
            </a:solidFill>
          </a:ln>
        </p:spPr>
        <p:style>
          <a:lnRef idx="2">
            <a:schemeClr val="accent1"/>
          </a:lnRef>
          <a:fillRef idx="0">
            <a:srgbClr val="FFFFFF"/>
          </a:fillRef>
          <a:effectRef idx="0">
            <a:srgbClr val="FFFFFF"/>
          </a:effectRef>
          <a:fontRef idx="minor">
            <a:schemeClr val="tx1"/>
          </a:fontRef>
        </p:style>
      </p:cxnSp>
      <p:sp>
        <p:nvSpPr>
          <p:cNvPr id="90" name="文本框 89"/>
          <p:cNvSpPr txBox="1"/>
          <p:nvPr>
            <p:custDataLst>
              <p:tags r:id="rId50"/>
            </p:custDataLst>
          </p:nvPr>
        </p:nvSpPr>
        <p:spPr>
          <a:xfrm>
            <a:off x="4520565" y="2869565"/>
            <a:ext cx="640080" cy="275590"/>
          </a:xfrm>
          <a:prstGeom prst="rect">
            <a:avLst/>
          </a:prstGeom>
          <a:noFill/>
        </p:spPr>
        <p:txBody>
          <a:bodyPr wrap="square" rtlCol="0">
            <a:spAutoFit/>
          </a:bodyPr>
          <a:lstStyle/>
          <a:p>
            <a:r>
              <a:rPr lang="en-US" altLang="zh-CN" sz="1200" b="1"/>
              <a:t>real</a:t>
            </a:r>
          </a:p>
        </p:txBody>
      </p:sp>
      <p:sp>
        <p:nvSpPr>
          <p:cNvPr id="94" name="椭圆 93"/>
          <p:cNvSpPr/>
          <p:nvPr>
            <p:custDataLst>
              <p:tags r:id="rId51"/>
            </p:custDataLst>
          </p:nvPr>
        </p:nvSpPr>
        <p:spPr>
          <a:xfrm>
            <a:off x="4170045" y="2944495"/>
            <a:ext cx="93980" cy="93980"/>
          </a:xfrm>
          <a:prstGeom prst="ellipse">
            <a:avLst/>
          </a:prstGeom>
          <a:solidFill>
            <a:srgbClr val="FF006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 name="直接连接符 4"/>
          <p:cNvCxnSpPr/>
          <p:nvPr>
            <p:custDataLst>
              <p:tags r:id="rId52"/>
            </p:custDataLst>
          </p:nvPr>
        </p:nvCxnSpPr>
        <p:spPr>
          <a:xfrm flipV="1">
            <a:off x="2684145" y="3827145"/>
            <a:ext cx="915035" cy="868045"/>
          </a:xfrm>
          <a:prstGeom prst="line">
            <a:avLst/>
          </a:prstGeom>
          <a:ln w="28575">
            <a:solidFill>
              <a:srgbClr val="FFC000"/>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a:stCxn id="263" idx="7"/>
          </p:cNvCxnSpPr>
          <p:nvPr>
            <p:custDataLst>
              <p:tags r:id="rId53"/>
            </p:custDataLst>
          </p:nvPr>
        </p:nvCxnSpPr>
        <p:spPr>
          <a:xfrm flipV="1">
            <a:off x="8533130" y="3399790"/>
            <a:ext cx="863600" cy="1516380"/>
          </a:xfrm>
          <a:prstGeom prst="line">
            <a:avLst/>
          </a:prstGeom>
          <a:ln w="28575">
            <a:solidFill>
              <a:srgbClr val="FFC000"/>
            </a:solidFill>
          </a:ln>
        </p:spPr>
        <p:style>
          <a:lnRef idx="2">
            <a:schemeClr val="accent1"/>
          </a:lnRef>
          <a:fillRef idx="0">
            <a:srgbClr val="FFFFFF"/>
          </a:fillRef>
          <a:effectRef idx="0">
            <a:srgbClr val="FFFFFF"/>
          </a:effectRef>
          <a:fontRef idx="minor">
            <a:schemeClr val="tx1"/>
          </a:fontRef>
        </p:style>
      </p:cxnSp>
      <p:pic>
        <p:nvPicPr>
          <p:cNvPr id="52" name="图片 51"/>
          <p:cNvPicPr>
            <a:picLocks noChangeAspect="1"/>
          </p:cNvPicPr>
          <p:nvPr/>
        </p:nvPicPr>
        <p:blipFill>
          <a:blip r:embed="rId69"/>
          <a:stretch>
            <a:fillRect/>
          </a:stretch>
        </p:blipFill>
        <p:spPr>
          <a:xfrm>
            <a:off x="7212330" y="2620645"/>
            <a:ext cx="3813810" cy="2875280"/>
          </a:xfrm>
          <a:prstGeom prst="rect">
            <a:avLst/>
          </a:prstGeom>
        </p:spPr>
      </p:pic>
      <p:sp>
        <p:nvSpPr>
          <p:cNvPr id="10" name="椭圆 9"/>
          <p:cNvSpPr/>
          <p:nvPr/>
        </p:nvSpPr>
        <p:spPr>
          <a:xfrm>
            <a:off x="9337040" y="4211955"/>
            <a:ext cx="699135" cy="501015"/>
          </a:xfrm>
          <a:prstGeom prst="ellipse">
            <a:avLst/>
          </a:prstGeom>
          <a:noFill/>
          <a:ln w="38100">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椭圆 11"/>
          <p:cNvSpPr/>
          <p:nvPr/>
        </p:nvSpPr>
        <p:spPr>
          <a:xfrm>
            <a:off x="10200640" y="3649345"/>
            <a:ext cx="793115" cy="519430"/>
          </a:xfrm>
          <a:prstGeom prst="ellipse">
            <a:avLst/>
          </a:prstGeom>
          <a:noFill/>
          <a:ln w="38100">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文本框 23"/>
          <p:cNvSpPr txBox="1"/>
          <p:nvPr/>
        </p:nvSpPr>
        <p:spPr>
          <a:xfrm>
            <a:off x="9892665" y="4800600"/>
            <a:ext cx="2110105" cy="306705"/>
          </a:xfrm>
          <a:prstGeom prst="rect">
            <a:avLst/>
          </a:prstGeom>
          <a:noFill/>
        </p:spPr>
        <p:txBody>
          <a:bodyPr wrap="square" rtlCol="0">
            <a:spAutoFit/>
          </a:bodyPr>
          <a:lstStyle/>
          <a:p>
            <a:pPr algn="ctr"/>
            <a:r>
              <a:rPr lang="en-US" altLang="zh-CN" sz="1400" b="1">
                <a:solidFill>
                  <a:srgbClr val="FF0066"/>
                </a:solidFill>
              </a:rPr>
              <a:t>Point 4 updates slope </a:t>
            </a:r>
          </a:p>
        </p:txBody>
      </p:sp>
      <p:cxnSp>
        <p:nvCxnSpPr>
          <p:cNvPr id="13" name="直接箭头连接符 12"/>
          <p:cNvCxnSpPr>
            <a:stCxn id="24" idx="0"/>
            <a:endCxn id="10" idx="6"/>
          </p:cNvCxnSpPr>
          <p:nvPr/>
        </p:nvCxnSpPr>
        <p:spPr>
          <a:xfrm flipH="1" flipV="1">
            <a:off x="10036175" y="4462780"/>
            <a:ext cx="911860" cy="337820"/>
          </a:xfrm>
          <a:prstGeom prst="straightConnector1">
            <a:avLst/>
          </a:prstGeom>
          <a:ln w="38100">
            <a:solidFill>
              <a:srgbClr val="FF0066"/>
            </a:solidFill>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9859010" y="2245360"/>
            <a:ext cx="2110105" cy="521970"/>
          </a:xfrm>
          <a:prstGeom prst="rect">
            <a:avLst/>
          </a:prstGeom>
          <a:noFill/>
        </p:spPr>
        <p:txBody>
          <a:bodyPr wrap="square" rtlCol="0">
            <a:spAutoFit/>
          </a:bodyPr>
          <a:lstStyle/>
          <a:p>
            <a:pPr algn="ctr"/>
            <a:r>
              <a:rPr lang="en-US" altLang="zh-CN" sz="1400" b="1">
                <a:solidFill>
                  <a:srgbClr val="FF0066"/>
                </a:solidFill>
              </a:rPr>
              <a:t>Point 5 lower error become bigger </a:t>
            </a:r>
          </a:p>
        </p:txBody>
      </p:sp>
      <p:sp>
        <p:nvSpPr>
          <p:cNvPr id="15" name="文本框 14"/>
          <p:cNvSpPr txBox="1"/>
          <p:nvPr>
            <p:custDataLst>
              <p:tags r:id="rId54"/>
            </p:custDataLst>
          </p:nvPr>
        </p:nvSpPr>
        <p:spPr>
          <a:xfrm>
            <a:off x="6675120" y="6148388"/>
            <a:ext cx="5601970" cy="337185"/>
          </a:xfrm>
          <a:prstGeom prst="rect">
            <a:avLst/>
          </a:prstGeom>
          <a:noFill/>
        </p:spPr>
        <p:txBody>
          <a:bodyPr wrap="square" rtlCol="0">
            <a:spAutoFit/>
          </a:bodyPr>
          <a:lstStyle/>
          <a:p>
            <a:pPr algn="ctr"/>
            <a:r>
              <a:rPr lang="en-US" altLang="zh-CN" sz="1600" b="1" dirty="0">
                <a:solidFill>
                  <a:schemeClr val="tx1"/>
                </a:solidFill>
              </a:rPr>
              <a:t>Only </a:t>
            </a:r>
            <a:r>
              <a:rPr lang="en-US" altLang="zh-CN" sz="1600" b="1" dirty="0">
                <a:solidFill>
                  <a:srgbClr val="FF0066"/>
                </a:solidFill>
              </a:rPr>
              <a:t>30%</a:t>
            </a:r>
            <a:r>
              <a:rPr lang="en-US" altLang="zh-CN" sz="1600" b="1" dirty="0">
                <a:solidFill>
                  <a:schemeClr val="tx1"/>
                </a:solidFill>
              </a:rPr>
              <a:t> data have prediction conflicts on avg.</a:t>
            </a:r>
          </a:p>
        </p:txBody>
      </p:sp>
      <p:sp>
        <p:nvSpPr>
          <p:cNvPr id="16" name="文本框 15"/>
          <p:cNvSpPr txBox="1"/>
          <p:nvPr>
            <p:custDataLst>
              <p:tags r:id="rId55"/>
            </p:custDataLst>
          </p:nvPr>
        </p:nvSpPr>
        <p:spPr>
          <a:xfrm>
            <a:off x="913765" y="6148388"/>
            <a:ext cx="5601970" cy="337185"/>
          </a:xfrm>
          <a:prstGeom prst="rect">
            <a:avLst/>
          </a:prstGeom>
          <a:noFill/>
        </p:spPr>
        <p:txBody>
          <a:bodyPr wrap="square" rtlCol="0">
            <a:spAutoFit/>
          </a:bodyPr>
          <a:lstStyle/>
          <a:p>
            <a:pPr algn="ctr"/>
            <a:r>
              <a:rPr lang="en-US" altLang="zh-CN" sz="1600" b="1" dirty="0">
                <a:solidFill>
                  <a:schemeClr val="tx1"/>
                </a:solidFill>
              </a:rPr>
              <a:t>Over </a:t>
            </a:r>
            <a:r>
              <a:rPr lang="en-US" altLang="zh-CN" sz="1600" b="1" dirty="0">
                <a:solidFill>
                  <a:srgbClr val="FF0066"/>
                </a:solidFill>
              </a:rPr>
              <a:t>50%</a:t>
            </a:r>
            <a:r>
              <a:rPr lang="en-US" altLang="zh-CN" sz="1600" b="1" dirty="0">
                <a:solidFill>
                  <a:schemeClr val="tx1"/>
                </a:solidFill>
              </a:rPr>
              <a:t> data have prediction conflicts on avg.</a:t>
            </a:r>
          </a:p>
        </p:txBody>
      </p:sp>
      <p:cxnSp>
        <p:nvCxnSpPr>
          <p:cNvPr id="17" name="直接箭头连接符 16"/>
          <p:cNvCxnSpPr>
            <a:stCxn id="14" idx="2"/>
            <a:endCxn id="12" idx="0"/>
          </p:cNvCxnSpPr>
          <p:nvPr/>
        </p:nvCxnSpPr>
        <p:spPr>
          <a:xfrm flipH="1">
            <a:off x="10597515" y="2767330"/>
            <a:ext cx="316865" cy="882015"/>
          </a:xfrm>
          <a:prstGeom prst="straightConnector1">
            <a:avLst/>
          </a:prstGeom>
          <a:ln w="38100">
            <a:solidFill>
              <a:srgbClr val="FF0066"/>
            </a:solidFill>
            <a:tailEnd type="arrow"/>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O2 : Learned Index Layer</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t>12</a:t>
            </a:fld>
            <a:endParaRPr lang="zh-CN" altLang="en-US"/>
          </a:p>
        </p:txBody>
      </p:sp>
      <p:sp>
        <p:nvSpPr>
          <p:cNvPr id="11" name="内容占位符 10"/>
          <p:cNvSpPr>
            <a:spLocks noGrp="1"/>
          </p:cNvSpPr>
          <p:nvPr>
            <p:ph idx="1"/>
          </p:nvPr>
        </p:nvSpPr>
        <p:spPr>
          <a:xfrm>
            <a:off x="608330" y="1490345"/>
            <a:ext cx="6542405" cy="1589405"/>
          </a:xfrm>
        </p:spPr>
        <p:txBody>
          <a:bodyPr>
            <a:noAutofit/>
          </a:bodyPr>
          <a:lstStyle/>
          <a:p>
            <a:pPr>
              <a:buFont typeface="Wingdings" panose="05000000000000000000" charset="0"/>
              <a:buChar char="v"/>
            </a:pPr>
            <a:r>
              <a:rPr lang="en-US" altLang="zh-CN" sz="2000" b="1">
                <a:solidFill>
                  <a:schemeClr val="tx1"/>
                </a:solidFill>
              </a:rPr>
              <a:t> Dynamic Retaining</a:t>
            </a:r>
            <a:endParaRPr lang="en-US" altLang="zh-CN" sz="2000">
              <a:solidFill>
                <a:schemeClr val="tx1"/>
              </a:solidFill>
            </a:endParaRPr>
          </a:p>
        </p:txBody>
      </p:sp>
      <p:grpSp>
        <p:nvGrpSpPr>
          <p:cNvPr id="15" name="组合 14"/>
          <p:cNvGrpSpPr/>
          <p:nvPr/>
        </p:nvGrpSpPr>
        <p:grpSpPr>
          <a:xfrm>
            <a:off x="1146175" y="2085340"/>
            <a:ext cx="9919970" cy="3696929"/>
            <a:chOff x="1050" y="3602"/>
            <a:chExt cx="17020" cy="6226"/>
          </a:xfrm>
        </p:grpSpPr>
        <p:pic>
          <p:nvPicPr>
            <p:cNvPr id="10" name="图片 9"/>
            <p:cNvPicPr>
              <a:picLocks noChangeAspect="1"/>
            </p:cNvPicPr>
            <p:nvPr/>
          </p:nvPicPr>
          <p:blipFill>
            <a:blip r:embed="rId4"/>
            <a:srcRect t="7586" b="38869"/>
            <a:stretch>
              <a:fillRect/>
            </a:stretch>
          </p:blipFill>
          <p:spPr>
            <a:xfrm>
              <a:off x="1050" y="4541"/>
              <a:ext cx="8336" cy="5287"/>
            </a:xfrm>
            <a:prstGeom prst="rect">
              <a:avLst/>
            </a:prstGeom>
          </p:spPr>
        </p:pic>
        <p:pic>
          <p:nvPicPr>
            <p:cNvPr id="13" name="图片 12"/>
            <p:cNvPicPr>
              <a:picLocks noChangeAspect="1"/>
            </p:cNvPicPr>
            <p:nvPr/>
          </p:nvPicPr>
          <p:blipFill>
            <a:blip r:embed="rId4"/>
            <a:srcRect t="61030" b="1416"/>
            <a:stretch>
              <a:fillRect/>
            </a:stretch>
          </p:blipFill>
          <p:spPr>
            <a:xfrm>
              <a:off x="9734" y="4301"/>
              <a:ext cx="8336" cy="3708"/>
            </a:xfrm>
            <a:prstGeom prst="rect">
              <a:avLst/>
            </a:prstGeom>
          </p:spPr>
        </p:pic>
        <p:pic>
          <p:nvPicPr>
            <p:cNvPr id="14" name="图片 13"/>
            <p:cNvPicPr>
              <a:picLocks noChangeAspect="1"/>
            </p:cNvPicPr>
            <p:nvPr/>
          </p:nvPicPr>
          <p:blipFill>
            <a:blip r:embed="rId5"/>
            <a:stretch>
              <a:fillRect/>
            </a:stretch>
          </p:blipFill>
          <p:spPr>
            <a:xfrm>
              <a:off x="2719" y="3602"/>
              <a:ext cx="12849" cy="783"/>
            </a:xfrm>
            <a:prstGeom prst="rect">
              <a:avLst/>
            </a:prstGeom>
          </p:spPr>
        </p:pic>
      </p:grpSp>
      <p:sp>
        <p:nvSpPr>
          <p:cNvPr id="16" name="圆角矩形 15"/>
          <p:cNvSpPr/>
          <p:nvPr/>
        </p:nvSpPr>
        <p:spPr>
          <a:xfrm>
            <a:off x="3609023" y="5941060"/>
            <a:ext cx="5053965" cy="48387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Writeback data from ART Layer</a:t>
            </a:r>
          </a:p>
        </p:txBody>
      </p:sp>
      <p:sp>
        <p:nvSpPr>
          <p:cNvPr id="8" name="椭圆 7"/>
          <p:cNvSpPr/>
          <p:nvPr/>
        </p:nvSpPr>
        <p:spPr>
          <a:xfrm>
            <a:off x="2998470" y="2797810"/>
            <a:ext cx="3020695" cy="786130"/>
          </a:xfrm>
          <a:prstGeom prst="ellipse">
            <a:avLst/>
          </a:prstGeom>
          <a:noFill/>
          <a:ln w="28575">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9" name="直接箭头连接符 28"/>
          <p:cNvCxnSpPr>
            <a:cxnSpLocks noChangeAspect="1"/>
          </p:cNvCxnSpPr>
          <p:nvPr/>
        </p:nvCxnSpPr>
        <p:spPr>
          <a:xfrm>
            <a:off x="4517390" y="4097020"/>
            <a:ext cx="0" cy="455930"/>
          </a:xfrm>
          <a:prstGeom prst="straightConnector1">
            <a:avLst/>
          </a:prstGeom>
          <a:ln w="31750" cap="rnd">
            <a:solidFill>
              <a:srgbClr val="FF0066"/>
            </a:solidFill>
            <a:round/>
            <a:tailEnd type="arrow" w="med" len="med"/>
          </a:ln>
        </p:spPr>
        <p:style>
          <a:lnRef idx="0">
            <a:srgbClr val="FFFFFF"/>
          </a:lnRef>
          <a:fillRef idx="0">
            <a:srgbClr val="FFFFFF"/>
          </a:fillRef>
          <a:effectRef idx="0">
            <a:srgbClr val="FFFFFF"/>
          </a:effectRef>
          <a:fontRef idx="minor">
            <a:schemeClr val="tx1"/>
          </a:fontRef>
        </p:style>
      </p:cxnSp>
      <p:sp>
        <p:nvSpPr>
          <p:cNvPr id="31" name="文本框 30"/>
          <p:cNvSpPr txBox="1">
            <a:spLocks noChangeAspect="1"/>
          </p:cNvSpPr>
          <p:nvPr/>
        </p:nvSpPr>
        <p:spPr>
          <a:xfrm>
            <a:off x="3231515" y="4564380"/>
            <a:ext cx="2686050" cy="337185"/>
          </a:xfrm>
          <a:prstGeom prst="rect">
            <a:avLst/>
          </a:prstGeom>
          <a:noFill/>
        </p:spPr>
        <p:txBody>
          <a:bodyPr wrap="square" rtlCol="0">
            <a:spAutoFit/>
          </a:bodyPr>
          <a:lstStyle/>
          <a:p>
            <a:pPr algn="ctr"/>
            <a:r>
              <a:rPr lang="en-US" altLang="zh-CN" sz="1600" b="1">
                <a:solidFill>
                  <a:srgbClr val="FF0066"/>
                </a:solidFill>
              </a:rPr>
              <a:t>Evict 37, Insert 38 to ART</a:t>
            </a:r>
          </a:p>
        </p:txBody>
      </p:sp>
      <p:sp>
        <p:nvSpPr>
          <p:cNvPr id="9" name="椭圆 8"/>
          <p:cNvSpPr/>
          <p:nvPr/>
        </p:nvSpPr>
        <p:spPr>
          <a:xfrm>
            <a:off x="4957445" y="5126990"/>
            <a:ext cx="1037590" cy="492125"/>
          </a:xfrm>
          <a:prstGeom prst="ellipse">
            <a:avLst/>
          </a:prstGeom>
          <a:noFill/>
          <a:ln w="28575">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a:spLocks noChangeAspect="1"/>
          </p:cNvSpPr>
          <p:nvPr/>
        </p:nvSpPr>
        <p:spPr>
          <a:xfrm>
            <a:off x="4360545" y="5617210"/>
            <a:ext cx="2068830" cy="337185"/>
          </a:xfrm>
          <a:prstGeom prst="rect">
            <a:avLst/>
          </a:prstGeom>
          <a:noFill/>
        </p:spPr>
        <p:txBody>
          <a:bodyPr wrap="square" rtlCol="0">
            <a:spAutoFit/>
          </a:bodyPr>
          <a:lstStyle/>
          <a:p>
            <a:pPr algn="ctr"/>
            <a:r>
              <a:rPr lang="en-US" altLang="zh-CN" sz="1600" b="1">
                <a:solidFill>
                  <a:srgbClr val="FF0066"/>
                </a:solidFill>
              </a:rPr>
              <a:t>Evict 55, Insert 47</a:t>
            </a:r>
          </a:p>
        </p:txBody>
      </p:sp>
      <p:sp>
        <p:nvSpPr>
          <p:cNvPr id="17" name="椭圆 16"/>
          <p:cNvSpPr/>
          <p:nvPr/>
        </p:nvSpPr>
        <p:spPr>
          <a:xfrm>
            <a:off x="6322695" y="2845435"/>
            <a:ext cx="1738630" cy="672465"/>
          </a:xfrm>
          <a:prstGeom prst="ellipse">
            <a:avLst/>
          </a:prstGeom>
          <a:noFill/>
          <a:ln w="28575">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a:spLocks noChangeAspect="1"/>
          </p:cNvSpPr>
          <p:nvPr/>
        </p:nvSpPr>
        <p:spPr>
          <a:xfrm>
            <a:off x="6330315" y="3507740"/>
            <a:ext cx="1872615" cy="337185"/>
          </a:xfrm>
          <a:prstGeom prst="rect">
            <a:avLst/>
          </a:prstGeom>
          <a:noFill/>
        </p:spPr>
        <p:txBody>
          <a:bodyPr wrap="square" rtlCol="0">
            <a:spAutoFit/>
          </a:bodyPr>
          <a:lstStyle/>
          <a:p>
            <a:pPr algn="ctr"/>
            <a:r>
              <a:rPr lang="en-US" altLang="zh-CN" sz="1600" b="1">
                <a:solidFill>
                  <a:srgbClr val="FF0066"/>
                </a:solidFill>
              </a:rPr>
              <a:t>Evict old model</a:t>
            </a:r>
          </a:p>
        </p:txBody>
      </p:sp>
      <p:sp>
        <p:nvSpPr>
          <p:cNvPr id="20" name="文本框 19"/>
          <p:cNvSpPr txBox="1">
            <a:spLocks noChangeAspect="1"/>
          </p:cNvSpPr>
          <p:nvPr/>
        </p:nvSpPr>
        <p:spPr>
          <a:xfrm>
            <a:off x="6581140" y="4583430"/>
            <a:ext cx="3343910" cy="337185"/>
          </a:xfrm>
          <a:prstGeom prst="rect">
            <a:avLst/>
          </a:prstGeom>
          <a:noFill/>
        </p:spPr>
        <p:txBody>
          <a:bodyPr wrap="square" rtlCol="0">
            <a:spAutoFit/>
          </a:bodyPr>
          <a:lstStyle/>
          <a:p>
            <a:pPr algn="ctr"/>
            <a:r>
              <a:rPr lang="en-US" altLang="zh-CN" sz="1600" b="1">
                <a:solidFill>
                  <a:srgbClr val="FF0066"/>
                </a:solidFill>
                <a:sym typeface="+mn-ea"/>
              </a:rPr>
              <a:t>Writeback 43 to potential slot </a:t>
            </a:r>
            <a:endParaRPr lang="en-US" altLang="zh-CN" sz="1600" b="1">
              <a:solidFill>
                <a:srgbClr val="FF0066"/>
              </a:solidFill>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O3 : Optimized ART Layer</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t>13</a:t>
            </a:fld>
            <a:endParaRPr lang="zh-CN" altLang="en-US"/>
          </a:p>
        </p:txBody>
      </p:sp>
      <p:sp>
        <p:nvSpPr>
          <p:cNvPr id="11" name="内容占位符 10"/>
          <p:cNvSpPr>
            <a:spLocks noGrp="1"/>
          </p:cNvSpPr>
          <p:nvPr>
            <p:ph idx="1"/>
          </p:nvPr>
        </p:nvSpPr>
        <p:spPr>
          <a:xfrm>
            <a:off x="608330" y="1490345"/>
            <a:ext cx="4845685" cy="1589405"/>
          </a:xfrm>
        </p:spPr>
        <p:txBody>
          <a:bodyPr>
            <a:noAutofit/>
          </a:bodyPr>
          <a:lstStyle/>
          <a:p>
            <a:pPr>
              <a:buFont typeface="Wingdings" panose="05000000000000000000" charset="0"/>
              <a:buChar char="v"/>
            </a:pPr>
            <a:r>
              <a:rPr lang="en-US" altLang="zh-CN" sz="2000" b="1">
                <a:solidFill>
                  <a:schemeClr val="tx1"/>
                </a:solidFill>
              </a:rPr>
              <a:t> Fast Pointer Buffer Scheme</a:t>
            </a:r>
          </a:p>
          <a:p>
            <a:pPr lvl="1" algn="l" defTabSz="914400">
              <a:lnSpc>
                <a:spcPct val="200000"/>
              </a:lnSpc>
              <a:buClrTx/>
              <a:buSzTx/>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Build </a:t>
            </a:r>
            <a:r>
              <a:rPr lang="en-US" altLang="zh-CN" sz="1800">
                <a:solidFill>
                  <a:schemeClr val="tx1"/>
                </a:solidFill>
              </a:rPr>
              <a:t>fast pointers </a:t>
            </a:r>
          </a:p>
          <a:p>
            <a:pPr lvl="2" algn="l" defTabSz="914400">
              <a:lnSpc>
                <a:spcPct val="200000"/>
              </a:lnSpc>
              <a:buClrTx/>
              <a:buSzTx/>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sz="1600">
                <a:solidFill>
                  <a:schemeClr val="tx1"/>
                </a:solidFill>
              </a:rPr>
              <a:t>Cut down traversal length</a:t>
            </a:r>
          </a:p>
          <a:p>
            <a:pPr lvl="1" algn="l" defTabSz="914400">
              <a:lnSpc>
                <a:spcPct val="200000"/>
              </a:lnSpc>
              <a:buClrTx/>
              <a:buSzTx/>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Merge</a:t>
            </a:r>
            <a:r>
              <a:rPr lang="en-US" altLang="zh-CN" sz="1800">
                <a:solidFill>
                  <a:schemeClr val="tx1"/>
                </a:solidFill>
              </a:rPr>
              <a:t> duplicated fast pointers</a:t>
            </a:r>
          </a:p>
          <a:p>
            <a:pPr lvl="2" algn="l" defTabSz="914400">
              <a:lnSpc>
                <a:spcPct val="200000"/>
              </a:lnSpc>
              <a:buClrTx/>
              <a:buSzTx/>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a:solidFill>
                  <a:schemeClr val="tx1"/>
                </a:solidFill>
              </a:rPr>
              <a:t>Space efficient</a:t>
            </a:r>
          </a:p>
          <a:p>
            <a:pPr lvl="2" algn="l" defTabSz="914400">
              <a:lnSpc>
                <a:spcPct val="200000"/>
              </a:lnSpc>
              <a:buClrTx/>
              <a:buSzTx/>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a:solidFill>
                  <a:schemeClr val="tx1"/>
                </a:solidFill>
              </a:rPr>
              <a:t>Data consistency for ART SMOs</a:t>
            </a:r>
          </a:p>
          <a:p>
            <a:pPr lvl="1" algn="l" defTabSz="914400">
              <a:lnSpc>
                <a:spcPct val="200000"/>
              </a:lnSpc>
              <a:buClrTx/>
              <a:buSzTx/>
              <a:buFont typeface="Wingdings" panose="05000000000000000000" charset="0"/>
              <a:buChar char="Ø"/>
              <a:tabLst>
                <a:tab pos="1609725" algn="l"/>
                <a:tab pos="1609725" algn="l"/>
                <a:tab pos="1609725" algn="l"/>
                <a:tab pos="1609725" algn="l"/>
                <a:tab pos="1609725" algn="l"/>
                <a:tab pos="1609725" algn="l"/>
                <a:tab pos="1609725" algn="l"/>
                <a:tab pos="1609725" algn="l"/>
              </a:tabLst>
            </a:pPr>
            <a:endParaRPr lang="en-US" altLang="zh-CN">
              <a:solidFill>
                <a:schemeClr val="tx1"/>
              </a:solidFill>
            </a:endParaRPr>
          </a:p>
          <a:p>
            <a:pPr lvl="1"/>
            <a:endParaRPr lang="en-US" altLang="zh-CN">
              <a:solidFill>
                <a:schemeClr val="tx1"/>
              </a:solidFill>
            </a:endParaRPr>
          </a:p>
        </p:txBody>
      </p:sp>
      <p:pic>
        <p:nvPicPr>
          <p:cNvPr id="6" name="图片 5"/>
          <p:cNvPicPr>
            <a:picLocks noChangeAspect="1"/>
          </p:cNvPicPr>
          <p:nvPr/>
        </p:nvPicPr>
        <p:blipFill>
          <a:blip r:embed="rId4"/>
          <a:stretch>
            <a:fillRect/>
          </a:stretch>
        </p:blipFill>
        <p:spPr>
          <a:xfrm>
            <a:off x="5321935" y="1313180"/>
            <a:ext cx="6579235" cy="4944110"/>
          </a:xfrm>
          <a:prstGeom prst="rect">
            <a:avLst/>
          </a:prstGeom>
        </p:spPr>
      </p:pic>
      <p:sp>
        <p:nvSpPr>
          <p:cNvPr id="16" name="圆角矩形 15"/>
          <p:cNvSpPr/>
          <p:nvPr/>
        </p:nvSpPr>
        <p:spPr>
          <a:xfrm>
            <a:off x="1135380" y="5546090"/>
            <a:ext cx="3800475" cy="48387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Efficient ART traversal</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Evaluation</a:t>
            </a:r>
          </a:p>
        </p:txBody>
      </p:sp>
      <p:sp>
        <p:nvSpPr>
          <p:cNvPr id="5" name="内容占位符 4"/>
          <p:cNvSpPr>
            <a:spLocks noGrp="1"/>
          </p:cNvSpPr>
          <p:nvPr>
            <p:ph idx="1"/>
          </p:nvPr>
        </p:nvSpPr>
        <p:spPr>
          <a:xfrm>
            <a:off x="608330" y="1490345"/>
            <a:ext cx="6491605" cy="5116830"/>
          </a:xfrm>
        </p:spPr>
        <p:txBody>
          <a:bodyPr>
            <a:normAutofit/>
          </a:bodyPr>
          <a:lstStyle/>
          <a:p>
            <a:pPr>
              <a:lnSpc>
                <a:spcPct val="150000"/>
              </a:lnSpc>
              <a:buFont typeface="Wingdings" panose="05000000000000000000" charset="0"/>
              <a:buChar char="v"/>
            </a:pPr>
            <a:r>
              <a:rPr lang="en-US" altLang="zh-CN" sz="2000" b="1" dirty="0">
                <a:solidFill>
                  <a:schemeClr val="tx1"/>
                </a:solidFill>
              </a:rPr>
              <a:t> Environment</a:t>
            </a:r>
          </a:p>
          <a:p>
            <a:pPr lvl="1">
              <a:lnSpc>
                <a:spcPct val="150000"/>
              </a:lnSpc>
              <a:buFont typeface="Wingdings" panose="05000000000000000000" charset="0"/>
              <a:buChar char="Ø"/>
            </a:pPr>
            <a:r>
              <a:rPr lang="en-US" altLang="zh-CN" sz="1800" b="1" dirty="0">
                <a:solidFill>
                  <a:schemeClr val="tx1"/>
                </a:solidFill>
              </a:rPr>
              <a:t> Hardware</a:t>
            </a:r>
          </a:p>
          <a:p>
            <a:pPr lvl="2" algn="l" defTabSz="914400">
              <a:lnSpc>
                <a:spcPct val="200000"/>
              </a:lnSpc>
              <a:buClrTx/>
              <a:buSzTx/>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dirty="0">
                <a:solidFill>
                  <a:schemeClr val="tx1"/>
                </a:solidFill>
              </a:rPr>
              <a:t> Intel Xeon Gold 6240@2.60GHz × 2</a:t>
            </a:r>
          </a:p>
          <a:p>
            <a:pPr lvl="2" algn="l" defTabSz="914400">
              <a:lnSpc>
                <a:spcPct val="200000"/>
              </a:lnSpc>
              <a:buClrTx/>
              <a:buSzTx/>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dirty="0">
                <a:solidFill>
                  <a:schemeClr val="tx1"/>
                </a:solidFill>
              </a:rPr>
              <a:t> 186GB DDR4 Memory</a:t>
            </a:r>
          </a:p>
          <a:p>
            <a:pPr lvl="1" algn="l" defTabSz="914400">
              <a:lnSpc>
                <a:spcPct val="200000"/>
              </a:lnSpc>
              <a:buClrTx/>
              <a:buSzTx/>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dirty="0">
                <a:solidFill>
                  <a:schemeClr val="tx1"/>
                </a:solidFill>
              </a:rPr>
              <a:t> Software</a:t>
            </a:r>
          </a:p>
          <a:p>
            <a:pPr lvl="2" algn="l" defTabSz="914400">
              <a:lnSpc>
                <a:spcPct val="200000"/>
              </a:lnSpc>
              <a:buClrTx/>
              <a:buSzTx/>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dirty="0">
                <a:solidFill>
                  <a:schemeClr val="tx1"/>
                </a:solidFill>
              </a:rPr>
              <a:t> GCC 9.4.0, CMAKE 3.16 with O3 optimization</a:t>
            </a:r>
          </a:p>
          <a:p>
            <a:pPr lvl="2" algn="l" defTabSz="914400">
              <a:lnSpc>
                <a:spcPct val="200000"/>
              </a:lnSpc>
              <a:buClrTx/>
              <a:buSzTx/>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dirty="0">
                <a:solidFill>
                  <a:schemeClr val="tx1"/>
                </a:solidFill>
              </a:rPr>
              <a:t> 4 real-world datasets</a:t>
            </a:r>
          </a:p>
          <a:p>
            <a:pPr lvl="2">
              <a:lnSpc>
                <a:spcPct val="150000"/>
              </a:lnSpc>
            </a:pPr>
            <a:endParaRPr lang="en-US" altLang="zh-CN" dirty="0">
              <a:solidFill>
                <a:schemeClr val="tx1"/>
              </a:solidFill>
            </a:endParaRPr>
          </a:p>
        </p:txBody>
      </p:sp>
      <p:sp>
        <p:nvSpPr>
          <p:cNvPr id="3" name="灯片编号占位符 2"/>
          <p:cNvSpPr>
            <a:spLocks noGrp="1"/>
          </p:cNvSpPr>
          <p:nvPr>
            <p:ph type="sldNum" sz="quarter" idx="12"/>
          </p:nvPr>
        </p:nvSpPr>
        <p:spPr/>
        <p:txBody>
          <a:bodyPr/>
          <a:lstStyle/>
          <a:p>
            <a:fld id="{49AE70B2-8BF9-45C0-BB95-33D1B9D3A854}" type="slidenum">
              <a:rPr lang="zh-CN" altLang="en-US" smtClean="0"/>
              <a:t>14</a:t>
            </a:fld>
            <a:endParaRPr lang="zh-CN" altLang="en-US"/>
          </a:p>
        </p:txBody>
      </p:sp>
      <p:sp>
        <p:nvSpPr>
          <p:cNvPr id="49" name="文本框 48"/>
          <p:cNvSpPr txBox="1"/>
          <p:nvPr/>
        </p:nvSpPr>
        <p:spPr>
          <a:xfrm>
            <a:off x="6836410" y="1978660"/>
            <a:ext cx="4859655" cy="1888490"/>
          </a:xfrm>
          <a:prstGeom prst="rect">
            <a:avLst/>
          </a:prstGeom>
          <a:noFill/>
        </p:spPr>
        <p:txBody>
          <a:bodyPr wrap="square" rtlCol="0">
            <a:noAutofit/>
          </a:bodyPr>
          <a:lstStyle/>
          <a:p>
            <a:pPr lvl="1" indent="0" defTabSz="914400" fontAlgn="auto">
              <a:lnSpc>
                <a:spcPct val="200000"/>
              </a:lnSpc>
              <a:spcAft>
                <a:spcPts val="600"/>
              </a:spcAft>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pc="150">
                <a:uFillTx/>
                <a:sym typeface="+mn-ea"/>
              </a:rPr>
              <a:t> </a:t>
            </a:r>
            <a:r>
              <a:rPr lang="en-US" altLang="zh-CN" b="1" spc="150">
                <a:uFillTx/>
                <a:sym typeface="+mn-ea"/>
              </a:rPr>
              <a:t>Competitors</a:t>
            </a:r>
            <a:endParaRPr lang="en-US" altLang="zh-CN" spc="150">
              <a:uFillTx/>
              <a:sym typeface="+mn-ea"/>
            </a:endParaRPr>
          </a:p>
          <a:p>
            <a:pPr marL="1200150" lvl="2" indent="-285750" defTabSz="914400" fontAlgn="auto">
              <a:lnSpc>
                <a:spcPct val="200000"/>
              </a:lnSpc>
              <a:spcAft>
                <a:spcPts val="600"/>
              </a:spcAft>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sz="1600" spc="150">
                <a:uFillTx/>
              </a:rPr>
              <a:t> ART [DaMoN ‘16]</a:t>
            </a:r>
          </a:p>
          <a:p>
            <a:pPr marL="1200150" lvl="2" indent="-285750" defTabSz="914400" fontAlgn="auto">
              <a:lnSpc>
                <a:spcPct val="200000"/>
              </a:lnSpc>
              <a:spcAft>
                <a:spcPts val="600"/>
              </a:spcAft>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sz="1600" spc="150">
                <a:uFillTx/>
              </a:rPr>
              <a:t> ALEX+ [VLDB’22]</a:t>
            </a:r>
          </a:p>
          <a:p>
            <a:pPr marL="1200150" lvl="2" indent="-285750" defTabSz="914400" fontAlgn="auto">
              <a:lnSpc>
                <a:spcPct val="200000"/>
              </a:lnSpc>
              <a:spcAft>
                <a:spcPts val="600"/>
              </a:spcAft>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sz="1600" spc="150">
                <a:uFillTx/>
              </a:rPr>
              <a:t> LIPP+ [VLDB’22]</a:t>
            </a:r>
          </a:p>
          <a:p>
            <a:pPr marL="1200150" lvl="2" indent="-285750" defTabSz="914400" fontAlgn="auto">
              <a:lnSpc>
                <a:spcPct val="200000"/>
              </a:lnSpc>
              <a:spcAft>
                <a:spcPts val="600"/>
              </a:spcAft>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sz="1600" spc="150">
                <a:uFillTx/>
              </a:rPr>
              <a:t> FINEdex [VLDB’21]</a:t>
            </a:r>
          </a:p>
          <a:p>
            <a:pPr marL="1200150" lvl="2" indent="-285750" defTabSz="914400" fontAlgn="auto">
              <a:lnSpc>
                <a:spcPct val="200000"/>
              </a:lnSpc>
              <a:spcAft>
                <a:spcPts val="600"/>
              </a:spcAft>
              <a:buFont typeface="Wingdings" panose="05000000000000000000" charset="0"/>
              <a:buChar char="ü"/>
              <a:tabLst>
                <a:tab pos="1609725" algn="l"/>
                <a:tab pos="1609725" algn="l"/>
                <a:tab pos="1609725" algn="l"/>
                <a:tab pos="1609725" algn="l"/>
                <a:tab pos="1609725" algn="l"/>
                <a:tab pos="1609725" algn="l"/>
                <a:tab pos="1609725" algn="l"/>
                <a:tab pos="1609725" algn="l"/>
              </a:tabLst>
            </a:pPr>
            <a:r>
              <a:rPr lang="en-US" altLang="zh-CN" sz="1600" spc="150">
                <a:uFillTx/>
              </a:rPr>
              <a:t> XIndex [PPoPP’21]</a:t>
            </a:r>
          </a:p>
        </p:txBody>
      </p:sp>
      <p:pic>
        <p:nvPicPr>
          <p:cNvPr id="6" name="图片 5" descr="CPU"/>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3355" y="2145030"/>
            <a:ext cx="396875" cy="396875"/>
          </a:xfrm>
          <a:prstGeom prst="rect">
            <a:avLst/>
          </a:prstGeom>
        </p:spPr>
      </p:pic>
      <p:pic>
        <p:nvPicPr>
          <p:cNvPr id="7" name="图片 6" descr="编程界面"/>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9860" y="3890010"/>
            <a:ext cx="396875" cy="396875"/>
          </a:xfrm>
          <a:prstGeom prst="rect">
            <a:avLst/>
          </a:prstGeom>
        </p:spPr>
      </p:pic>
      <p:pic>
        <p:nvPicPr>
          <p:cNvPr id="8" name="图片 7" descr="秤"/>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3860" y="2181860"/>
            <a:ext cx="396875" cy="39687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Throughput &amp; Tail Latency</a:t>
            </a:r>
          </a:p>
        </p:txBody>
      </p:sp>
      <p:pic>
        <p:nvPicPr>
          <p:cNvPr id="3" name="图片 2" descr="throughput_00"/>
          <p:cNvPicPr>
            <a:picLocks noChangeAspect="1"/>
          </p:cNvPicPr>
          <p:nvPr/>
        </p:nvPicPr>
        <p:blipFill>
          <a:blip r:embed="rId4"/>
          <a:stretch>
            <a:fillRect/>
          </a:stretch>
        </p:blipFill>
        <p:spPr>
          <a:xfrm>
            <a:off x="1090930" y="1685290"/>
            <a:ext cx="10024745" cy="403542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15</a:t>
            </a:fld>
            <a:endParaRPr lang="zh-CN" altLang="en-US"/>
          </a:p>
        </p:txBody>
      </p:sp>
      <p:sp>
        <p:nvSpPr>
          <p:cNvPr id="6" name="文本框 5"/>
          <p:cNvSpPr txBox="1"/>
          <p:nvPr/>
        </p:nvSpPr>
        <p:spPr>
          <a:xfrm>
            <a:off x="654050" y="5805805"/>
            <a:ext cx="10682605" cy="460375"/>
          </a:xfrm>
          <a:prstGeom prst="rect">
            <a:avLst/>
          </a:prstGeom>
          <a:noFill/>
        </p:spPr>
        <p:txBody>
          <a:bodyPr wrap="square" rtlCol="0">
            <a:spAutoFit/>
          </a:bodyPr>
          <a:lstStyle/>
          <a:p>
            <a:pPr algn="ctr"/>
            <a:r>
              <a:rPr lang="en-US" altLang="zh-CN" sz="2400" b="1">
                <a:solidFill>
                  <a:schemeClr val="tx1"/>
                </a:solidFill>
                <a:cs typeface="+mn-lt"/>
              </a:rPr>
              <a:t>ALT-index improves the throughput by </a:t>
            </a:r>
            <a:r>
              <a:rPr lang="en-US" altLang="zh-CN" sz="2400" b="1" u="sng">
                <a:solidFill>
                  <a:srgbClr val="FF0066"/>
                </a:solidFill>
                <a:cs typeface="+mn-lt"/>
              </a:rPr>
              <a:t>1.9-2.3x</a:t>
            </a:r>
            <a:r>
              <a:rPr lang="en-US" altLang="zh-CN" sz="2400" b="1">
                <a:solidFill>
                  <a:srgbClr val="FF0066"/>
                </a:solidFill>
                <a:cs typeface="+mn-lt"/>
              </a:rPr>
              <a:t> </a:t>
            </a:r>
            <a:r>
              <a:rPr lang="en-US" altLang="zh-CN" sz="2400" b="1">
                <a:solidFill>
                  <a:schemeClr val="tx1"/>
                </a:solidFill>
                <a:cs typeface="+mn-lt"/>
              </a:rPr>
              <a:t>on average.</a:t>
            </a:r>
          </a:p>
        </p:txBody>
      </p:sp>
      <p:pic>
        <p:nvPicPr>
          <p:cNvPr id="54" name="图片 53" descr="innocent"/>
          <p:cNvPicPr>
            <a:picLocks noChangeAspect="1"/>
          </p:cNvPicPr>
          <p:nvPr/>
        </p:nvPicPr>
        <p:blipFill>
          <a:blip r:embed="rId5"/>
          <a:stretch>
            <a:fillRect/>
          </a:stretch>
        </p:blipFill>
        <p:spPr>
          <a:xfrm>
            <a:off x="10433050" y="5730875"/>
            <a:ext cx="720000" cy="720000"/>
          </a:xfrm>
          <a:prstGeom prst="rect">
            <a:avLst/>
          </a:prstGeom>
        </p:spPr>
      </p:pic>
      <p:cxnSp>
        <p:nvCxnSpPr>
          <p:cNvPr id="18" name="直接连接符 17"/>
          <p:cNvCxnSpPr/>
          <p:nvPr/>
        </p:nvCxnSpPr>
        <p:spPr>
          <a:xfrm>
            <a:off x="1415415" y="5214620"/>
            <a:ext cx="1656080" cy="5080"/>
          </a:xfrm>
          <a:prstGeom prst="line">
            <a:avLst/>
          </a:prstGeom>
          <a:ln w="19050" cap="flat" cmpd="sng" algn="ctr">
            <a:solidFill>
              <a:srgbClr val="FF0066"/>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9" name="直接连接符 18"/>
          <p:cNvCxnSpPr/>
          <p:nvPr/>
        </p:nvCxnSpPr>
        <p:spPr>
          <a:xfrm>
            <a:off x="3432175" y="5179060"/>
            <a:ext cx="1656080" cy="5080"/>
          </a:xfrm>
          <a:prstGeom prst="line">
            <a:avLst/>
          </a:prstGeom>
          <a:ln w="19050" cap="flat" cmpd="sng" algn="ctr">
            <a:solidFill>
              <a:srgbClr val="FF0066"/>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0" name="直接连接符 19"/>
          <p:cNvCxnSpPr/>
          <p:nvPr/>
        </p:nvCxnSpPr>
        <p:spPr>
          <a:xfrm>
            <a:off x="5424170" y="5203190"/>
            <a:ext cx="1656080" cy="5080"/>
          </a:xfrm>
          <a:prstGeom prst="line">
            <a:avLst/>
          </a:prstGeom>
          <a:ln w="19050" cap="flat" cmpd="sng" algn="ctr">
            <a:solidFill>
              <a:srgbClr val="FF0066"/>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1" name="直接连接符 20"/>
          <p:cNvCxnSpPr/>
          <p:nvPr/>
        </p:nvCxnSpPr>
        <p:spPr>
          <a:xfrm>
            <a:off x="7416165" y="5217160"/>
            <a:ext cx="1656080" cy="5080"/>
          </a:xfrm>
          <a:prstGeom prst="line">
            <a:avLst/>
          </a:prstGeom>
          <a:ln w="19050" cap="flat" cmpd="sng" algn="ctr">
            <a:solidFill>
              <a:srgbClr val="FF0066"/>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nvCxnSpPr>
        <p:spPr>
          <a:xfrm>
            <a:off x="9408160" y="5312410"/>
            <a:ext cx="1656080" cy="5080"/>
          </a:xfrm>
          <a:prstGeom prst="line">
            <a:avLst/>
          </a:prstGeom>
          <a:ln w="19050" cap="flat" cmpd="sng" algn="ctr">
            <a:solidFill>
              <a:srgbClr val="FF0066"/>
            </a:solidFill>
            <a:prstDash val="dash"/>
            <a:miter lim="800000"/>
          </a:ln>
        </p:spPr>
        <p:style>
          <a:lnRef idx="0">
            <a:schemeClr val="accent1"/>
          </a:lnRef>
          <a:fillRef idx="0">
            <a:srgbClr val="FFFFFF"/>
          </a:fillRef>
          <a:effectRef idx="0">
            <a:srgbClr val="FFFFFF"/>
          </a:effectRef>
          <a:fontRef idx="minor">
            <a:schemeClr val="tx1"/>
          </a:fontRef>
        </p:style>
      </p:cxnSp>
      <p:sp>
        <p:nvSpPr>
          <p:cNvPr id="23" name="椭圆 22"/>
          <p:cNvSpPr/>
          <p:nvPr/>
        </p:nvSpPr>
        <p:spPr>
          <a:xfrm>
            <a:off x="9381490" y="2392680"/>
            <a:ext cx="1774825" cy="528955"/>
          </a:xfrm>
          <a:prstGeom prst="ellipse">
            <a:avLst/>
          </a:prstGeom>
          <a:noFill/>
          <a:ln w="28575">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文本框 23"/>
          <p:cNvSpPr txBox="1"/>
          <p:nvPr/>
        </p:nvSpPr>
        <p:spPr>
          <a:xfrm>
            <a:off x="9987915" y="1655445"/>
            <a:ext cx="1618615" cy="306705"/>
          </a:xfrm>
          <a:prstGeom prst="rect">
            <a:avLst/>
          </a:prstGeom>
          <a:noFill/>
        </p:spPr>
        <p:txBody>
          <a:bodyPr wrap="square" rtlCol="0">
            <a:spAutoFit/>
          </a:bodyPr>
          <a:lstStyle/>
          <a:p>
            <a:pPr algn="ctr"/>
            <a:r>
              <a:rPr lang="en-US" altLang="zh-CN" sz="1400" b="1">
                <a:solidFill>
                  <a:srgbClr val="FF0066"/>
                </a:solidFill>
              </a:rPr>
              <a:t>Fast pointer</a:t>
            </a:r>
          </a:p>
        </p:txBody>
      </p:sp>
      <p:cxnSp>
        <p:nvCxnSpPr>
          <p:cNvPr id="25" name="直接箭头连接符 24"/>
          <p:cNvCxnSpPr>
            <a:stCxn id="24" idx="2"/>
            <a:endCxn id="23" idx="0"/>
          </p:cNvCxnSpPr>
          <p:nvPr/>
        </p:nvCxnSpPr>
        <p:spPr>
          <a:xfrm flipH="1">
            <a:off x="10269220" y="1962150"/>
            <a:ext cx="528320" cy="430530"/>
          </a:xfrm>
          <a:prstGeom prst="straightConnector1">
            <a:avLst/>
          </a:prstGeom>
          <a:ln w="25400">
            <a:solidFill>
              <a:srgbClr val="FF0066"/>
            </a:solidFill>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29845" y="5363845"/>
            <a:ext cx="1618615" cy="306705"/>
          </a:xfrm>
          <a:prstGeom prst="rect">
            <a:avLst/>
          </a:prstGeom>
          <a:noFill/>
        </p:spPr>
        <p:txBody>
          <a:bodyPr wrap="square" rtlCol="0">
            <a:spAutoFit/>
          </a:bodyPr>
          <a:lstStyle/>
          <a:p>
            <a:pPr algn="ctr"/>
            <a:r>
              <a:rPr lang="en-US" altLang="zh-CN" sz="1400" b="1">
                <a:solidFill>
                  <a:srgbClr val="FF0066"/>
                </a:solidFill>
              </a:rPr>
              <a:t>Low tail latency</a:t>
            </a:r>
          </a:p>
        </p:txBody>
      </p:sp>
      <p:cxnSp>
        <p:nvCxnSpPr>
          <p:cNvPr id="8" name="直接箭头连接符 7"/>
          <p:cNvCxnSpPr/>
          <p:nvPr/>
        </p:nvCxnSpPr>
        <p:spPr>
          <a:xfrm flipV="1">
            <a:off x="833120" y="5217160"/>
            <a:ext cx="563880" cy="137160"/>
          </a:xfrm>
          <a:prstGeom prst="straightConnector1">
            <a:avLst/>
          </a:prstGeom>
          <a:ln w="25400">
            <a:solidFill>
              <a:srgbClr val="FF0066"/>
            </a:solidFill>
            <a:tailEnd type="arrow"/>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Robustness</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t>16</a:t>
            </a:fld>
            <a:endParaRPr lang="zh-CN" altLang="en-US"/>
          </a:p>
        </p:txBody>
      </p:sp>
      <p:pic>
        <p:nvPicPr>
          <p:cNvPr id="6" name="图片 5"/>
          <p:cNvPicPr>
            <a:picLocks noChangeAspect="1"/>
          </p:cNvPicPr>
          <p:nvPr/>
        </p:nvPicPr>
        <p:blipFill>
          <a:blip r:embed="rId4"/>
          <a:stretch>
            <a:fillRect/>
          </a:stretch>
        </p:blipFill>
        <p:spPr>
          <a:xfrm>
            <a:off x="438785" y="1844040"/>
            <a:ext cx="11277600" cy="2602230"/>
          </a:xfrm>
          <a:prstGeom prst="rect">
            <a:avLst/>
          </a:prstGeom>
        </p:spPr>
      </p:pic>
      <p:sp>
        <p:nvSpPr>
          <p:cNvPr id="5" name="文本框 4"/>
          <p:cNvSpPr txBox="1"/>
          <p:nvPr/>
        </p:nvSpPr>
        <p:spPr>
          <a:xfrm>
            <a:off x="731520" y="5008245"/>
            <a:ext cx="2364105" cy="368300"/>
          </a:xfrm>
          <a:prstGeom prst="rect">
            <a:avLst/>
          </a:prstGeom>
          <a:noFill/>
        </p:spPr>
        <p:txBody>
          <a:bodyPr wrap="square" rtlCol="0">
            <a:spAutoFit/>
          </a:bodyPr>
          <a:lstStyle/>
          <a:p>
            <a:pPr algn="ctr"/>
            <a:r>
              <a:rPr lang="en-US" altLang="zh-CN" b="1">
                <a:solidFill>
                  <a:srgbClr val="4874CB"/>
                </a:solidFill>
              </a:rPr>
              <a:t>Memory Overhead </a:t>
            </a:r>
          </a:p>
        </p:txBody>
      </p:sp>
      <p:sp>
        <p:nvSpPr>
          <p:cNvPr id="7" name="文本框 6"/>
          <p:cNvSpPr txBox="1"/>
          <p:nvPr/>
        </p:nvSpPr>
        <p:spPr>
          <a:xfrm>
            <a:off x="3255010" y="5008245"/>
            <a:ext cx="1663700" cy="368300"/>
          </a:xfrm>
          <a:prstGeom prst="rect">
            <a:avLst/>
          </a:prstGeom>
          <a:noFill/>
        </p:spPr>
        <p:txBody>
          <a:bodyPr wrap="square" rtlCol="0">
            <a:spAutoFit/>
          </a:bodyPr>
          <a:lstStyle/>
          <a:p>
            <a:pPr algn="ctr"/>
            <a:r>
              <a:rPr lang="en-US" altLang="zh-CN" b="1">
                <a:solidFill>
                  <a:srgbClr val="4874CB"/>
                </a:solidFill>
              </a:rPr>
              <a:t>Hot Write </a:t>
            </a:r>
          </a:p>
        </p:txBody>
      </p:sp>
      <p:sp>
        <p:nvSpPr>
          <p:cNvPr id="8" name="文本框 7"/>
          <p:cNvSpPr txBox="1"/>
          <p:nvPr/>
        </p:nvSpPr>
        <p:spPr>
          <a:xfrm>
            <a:off x="5414010" y="5008245"/>
            <a:ext cx="1822450" cy="368300"/>
          </a:xfrm>
          <a:prstGeom prst="rect">
            <a:avLst/>
          </a:prstGeom>
          <a:noFill/>
        </p:spPr>
        <p:txBody>
          <a:bodyPr wrap="square" rtlCol="0">
            <a:spAutoFit/>
          </a:bodyPr>
          <a:lstStyle/>
          <a:p>
            <a:pPr algn="ctr"/>
            <a:r>
              <a:rPr lang="en-US" altLang="zh-CN" b="1">
                <a:solidFill>
                  <a:srgbClr val="4874CB"/>
                </a:solidFill>
              </a:rPr>
              <a:t>Short Scan </a:t>
            </a:r>
          </a:p>
        </p:txBody>
      </p:sp>
      <p:sp>
        <p:nvSpPr>
          <p:cNvPr id="13" name="文本框 12"/>
          <p:cNvSpPr txBox="1"/>
          <p:nvPr/>
        </p:nvSpPr>
        <p:spPr>
          <a:xfrm>
            <a:off x="7750810" y="5013325"/>
            <a:ext cx="1277620" cy="368300"/>
          </a:xfrm>
          <a:prstGeom prst="rect">
            <a:avLst/>
          </a:prstGeom>
          <a:noFill/>
        </p:spPr>
        <p:txBody>
          <a:bodyPr wrap="square" rtlCol="0">
            <a:spAutoFit/>
          </a:bodyPr>
          <a:lstStyle/>
          <a:p>
            <a:pPr algn="ctr"/>
            <a:r>
              <a:rPr lang="en-US" altLang="zh-CN" b="1">
                <a:solidFill>
                  <a:srgbClr val="4874CB"/>
                </a:solidFill>
              </a:rPr>
              <a:t>Init Size </a:t>
            </a:r>
          </a:p>
        </p:txBody>
      </p:sp>
      <p:sp>
        <p:nvSpPr>
          <p:cNvPr id="14" name="文本框 13"/>
          <p:cNvSpPr txBox="1"/>
          <p:nvPr/>
        </p:nvSpPr>
        <p:spPr>
          <a:xfrm>
            <a:off x="9977120" y="5008245"/>
            <a:ext cx="1393825" cy="368300"/>
          </a:xfrm>
          <a:prstGeom prst="rect">
            <a:avLst/>
          </a:prstGeom>
          <a:noFill/>
        </p:spPr>
        <p:txBody>
          <a:bodyPr wrap="square" rtlCol="0">
            <a:spAutoFit/>
          </a:bodyPr>
          <a:lstStyle/>
          <a:p>
            <a:pPr algn="ctr"/>
            <a:r>
              <a:rPr lang="en-US" altLang="zh-CN" b="1">
                <a:solidFill>
                  <a:srgbClr val="4874CB"/>
                </a:solidFill>
              </a:rPr>
              <a:t>Skewness</a:t>
            </a:r>
          </a:p>
        </p:txBody>
      </p:sp>
      <p:sp>
        <p:nvSpPr>
          <p:cNvPr id="15" name="文本框 14"/>
          <p:cNvSpPr txBox="1"/>
          <p:nvPr/>
        </p:nvSpPr>
        <p:spPr>
          <a:xfrm>
            <a:off x="567690" y="5747385"/>
            <a:ext cx="10682605" cy="460375"/>
          </a:xfrm>
          <a:prstGeom prst="rect">
            <a:avLst/>
          </a:prstGeom>
          <a:noFill/>
        </p:spPr>
        <p:txBody>
          <a:bodyPr wrap="square" rtlCol="0">
            <a:spAutoFit/>
          </a:bodyPr>
          <a:lstStyle/>
          <a:p>
            <a:pPr algn="ctr"/>
            <a:r>
              <a:rPr lang="en-US" altLang="zh-CN" sz="2400" b="1">
                <a:solidFill>
                  <a:schemeClr val="tx1"/>
                </a:solidFill>
                <a:cs typeface="+mn-lt"/>
              </a:rPr>
              <a:t>ALT-index performs </a:t>
            </a:r>
            <a:r>
              <a:rPr lang="en-US" altLang="zh-CN" sz="2400" b="1" u="sng">
                <a:solidFill>
                  <a:srgbClr val="FF0066"/>
                </a:solidFill>
                <a:cs typeface="+mn-lt"/>
              </a:rPr>
              <a:t>Good Robustness</a:t>
            </a:r>
            <a:r>
              <a:rPr lang="en-US" altLang="zh-CN" sz="2400" b="1">
                <a:solidFill>
                  <a:schemeClr val="tx1"/>
                </a:solidFill>
                <a:cs typeface="+mn-lt"/>
              </a:rPr>
              <a:t> under different scenarios.</a:t>
            </a:r>
          </a:p>
        </p:txBody>
      </p:sp>
      <p:pic>
        <p:nvPicPr>
          <p:cNvPr id="54" name="图片 53" descr="innocent"/>
          <p:cNvPicPr>
            <a:picLocks noChangeAspect="1"/>
          </p:cNvPicPr>
          <p:nvPr/>
        </p:nvPicPr>
        <p:blipFill>
          <a:blip r:embed="rId5"/>
          <a:stretch>
            <a:fillRect/>
          </a:stretch>
        </p:blipFill>
        <p:spPr>
          <a:xfrm>
            <a:off x="10661650" y="5601335"/>
            <a:ext cx="720000" cy="720000"/>
          </a:xfrm>
          <a:prstGeom prst="rect">
            <a:avLst/>
          </a:prstGeom>
        </p:spPr>
      </p:pic>
      <p:pic>
        <p:nvPicPr>
          <p:cNvPr id="10" name="图片 9" descr="物流快递"/>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4165" y="4442143"/>
            <a:ext cx="540000" cy="540000"/>
          </a:xfrm>
          <a:prstGeom prst="rect">
            <a:avLst/>
          </a:prstGeom>
        </p:spPr>
      </p:pic>
      <p:pic>
        <p:nvPicPr>
          <p:cNvPr id="11" name="图片 10" descr="火山喷发"/>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32225" y="4442143"/>
            <a:ext cx="540000" cy="540000"/>
          </a:xfrm>
          <a:prstGeom prst="rect">
            <a:avLst/>
          </a:prstGeom>
        </p:spPr>
      </p:pic>
      <p:pic>
        <p:nvPicPr>
          <p:cNvPr id="12" name="图片 11" descr="放大镜"/>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58230" y="4442143"/>
            <a:ext cx="540000" cy="540000"/>
          </a:xfrm>
          <a:prstGeom prst="rect">
            <a:avLst/>
          </a:prstGeom>
        </p:spPr>
      </p:pic>
      <p:pic>
        <p:nvPicPr>
          <p:cNvPr id="16" name="图片 15" descr="树苗"/>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78800" y="4442143"/>
            <a:ext cx="540000" cy="540000"/>
          </a:xfrm>
          <a:prstGeom prst="rect">
            <a:avLst/>
          </a:prstGeom>
        </p:spPr>
      </p:pic>
      <p:pic>
        <p:nvPicPr>
          <p:cNvPr id="17" name="图片 16" descr="天平"/>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03510" y="4442143"/>
            <a:ext cx="540000" cy="540000"/>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Other Analysis</a:t>
            </a:r>
          </a:p>
        </p:txBody>
      </p:sp>
      <p:pic>
        <p:nvPicPr>
          <p:cNvPr id="3" name="图片 2" descr="fast_pointer_analysis_00"/>
          <p:cNvPicPr>
            <a:picLocks noChangeAspect="1"/>
          </p:cNvPicPr>
          <p:nvPr/>
        </p:nvPicPr>
        <p:blipFill>
          <a:blip r:embed="rId4"/>
          <a:stretch>
            <a:fillRect/>
          </a:stretch>
        </p:blipFill>
        <p:spPr>
          <a:xfrm>
            <a:off x="714375" y="1798320"/>
            <a:ext cx="10372090" cy="261048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17</a:t>
            </a:fld>
            <a:endParaRPr lang="zh-CN" altLang="en-US"/>
          </a:p>
        </p:txBody>
      </p:sp>
      <p:sp>
        <p:nvSpPr>
          <p:cNvPr id="10" name="文本框 9"/>
          <p:cNvSpPr txBox="1"/>
          <p:nvPr/>
        </p:nvSpPr>
        <p:spPr>
          <a:xfrm>
            <a:off x="995680" y="5077460"/>
            <a:ext cx="1965960" cy="368300"/>
          </a:xfrm>
          <a:prstGeom prst="rect">
            <a:avLst/>
          </a:prstGeom>
          <a:noFill/>
        </p:spPr>
        <p:txBody>
          <a:bodyPr wrap="square" rtlCol="0">
            <a:spAutoFit/>
          </a:bodyPr>
          <a:lstStyle/>
          <a:p>
            <a:pPr algn="ctr"/>
            <a:r>
              <a:rPr lang="en-US" altLang="zh-CN" b="1">
                <a:solidFill>
                  <a:srgbClr val="4874CB"/>
                </a:solidFill>
              </a:rPr>
              <a:t>Lookup Length</a:t>
            </a:r>
          </a:p>
        </p:txBody>
      </p:sp>
      <p:sp>
        <p:nvSpPr>
          <p:cNvPr id="11" name="文本框 10"/>
          <p:cNvSpPr txBox="1"/>
          <p:nvPr/>
        </p:nvSpPr>
        <p:spPr>
          <a:xfrm>
            <a:off x="3646805" y="5077460"/>
            <a:ext cx="1965960" cy="368300"/>
          </a:xfrm>
          <a:prstGeom prst="rect">
            <a:avLst/>
          </a:prstGeom>
          <a:noFill/>
        </p:spPr>
        <p:txBody>
          <a:bodyPr wrap="square" rtlCol="0">
            <a:spAutoFit/>
          </a:bodyPr>
          <a:lstStyle/>
          <a:p>
            <a:pPr algn="ctr"/>
            <a:r>
              <a:rPr lang="en-US" altLang="zh-CN" b="1">
                <a:solidFill>
                  <a:srgbClr val="4874CB"/>
                </a:solidFill>
              </a:rPr>
              <a:t>Merge Scheme</a:t>
            </a:r>
          </a:p>
        </p:txBody>
      </p:sp>
      <p:sp>
        <p:nvSpPr>
          <p:cNvPr id="12" name="文本框 11"/>
          <p:cNvSpPr txBox="1"/>
          <p:nvPr/>
        </p:nvSpPr>
        <p:spPr>
          <a:xfrm>
            <a:off x="6231890" y="5077460"/>
            <a:ext cx="2108835" cy="368300"/>
          </a:xfrm>
          <a:prstGeom prst="rect">
            <a:avLst/>
          </a:prstGeom>
          <a:noFill/>
        </p:spPr>
        <p:txBody>
          <a:bodyPr wrap="square" rtlCol="0">
            <a:spAutoFit/>
          </a:bodyPr>
          <a:lstStyle/>
          <a:p>
            <a:pPr algn="ctr"/>
            <a:r>
              <a:rPr lang="en-US" altLang="zh-CN" b="1">
                <a:solidFill>
                  <a:srgbClr val="4874CB"/>
                </a:solidFill>
              </a:rPr>
              <a:t>Data Distribution</a:t>
            </a:r>
          </a:p>
        </p:txBody>
      </p:sp>
      <p:sp>
        <p:nvSpPr>
          <p:cNvPr id="13" name="文本框 12"/>
          <p:cNvSpPr txBox="1"/>
          <p:nvPr/>
        </p:nvSpPr>
        <p:spPr>
          <a:xfrm>
            <a:off x="8929370" y="5077460"/>
            <a:ext cx="2108835" cy="368300"/>
          </a:xfrm>
          <a:prstGeom prst="rect">
            <a:avLst/>
          </a:prstGeom>
          <a:noFill/>
        </p:spPr>
        <p:txBody>
          <a:bodyPr wrap="square" rtlCol="0">
            <a:spAutoFit/>
          </a:bodyPr>
          <a:lstStyle/>
          <a:p>
            <a:pPr algn="ctr"/>
            <a:r>
              <a:rPr lang="en-US" altLang="zh-CN" b="1">
                <a:solidFill>
                  <a:srgbClr val="4874CB"/>
                </a:solidFill>
              </a:rPr>
              <a:t>Bulkload Time</a:t>
            </a:r>
          </a:p>
        </p:txBody>
      </p:sp>
      <p:sp>
        <p:nvSpPr>
          <p:cNvPr id="15" name="文本框 14"/>
          <p:cNvSpPr txBox="1"/>
          <p:nvPr/>
        </p:nvSpPr>
        <p:spPr>
          <a:xfrm>
            <a:off x="659130" y="5865495"/>
            <a:ext cx="10682605" cy="460375"/>
          </a:xfrm>
          <a:prstGeom prst="rect">
            <a:avLst/>
          </a:prstGeom>
          <a:noFill/>
        </p:spPr>
        <p:txBody>
          <a:bodyPr wrap="square" rtlCol="0">
            <a:spAutoFit/>
          </a:bodyPr>
          <a:lstStyle/>
          <a:p>
            <a:pPr algn="ctr"/>
            <a:r>
              <a:rPr lang="en-US" altLang="zh-CN" sz="2400" b="1" u="sng">
                <a:solidFill>
                  <a:srgbClr val="FF0066"/>
                </a:solidFill>
                <a:cs typeface="+mn-lt"/>
              </a:rPr>
              <a:t>ALT-index</a:t>
            </a:r>
            <a:r>
              <a:rPr lang="en-US" altLang="zh-CN" sz="2400" b="1">
                <a:solidFill>
                  <a:schemeClr val="tx1"/>
                </a:solidFill>
                <a:cs typeface="+mn-lt"/>
              </a:rPr>
              <a:t> minimizes the expense of hybrid design. </a:t>
            </a:r>
          </a:p>
        </p:txBody>
      </p:sp>
      <p:pic>
        <p:nvPicPr>
          <p:cNvPr id="54" name="图片 53" descr="innocent"/>
          <p:cNvPicPr>
            <a:picLocks noChangeAspect="1"/>
          </p:cNvPicPr>
          <p:nvPr/>
        </p:nvPicPr>
        <p:blipFill>
          <a:blip r:embed="rId5"/>
          <a:stretch>
            <a:fillRect/>
          </a:stretch>
        </p:blipFill>
        <p:spPr>
          <a:xfrm>
            <a:off x="9824085" y="5762625"/>
            <a:ext cx="720000" cy="720000"/>
          </a:xfrm>
          <a:prstGeom prst="rect">
            <a:avLst/>
          </a:prstGeom>
        </p:spPr>
      </p:pic>
      <p:pic>
        <p:nvPicPr>
          <p:cNvPr id="6" name="图片 5" descr="人"/>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678940" y="4457700"/>
            <a:ext cx="540000" cy="540000"/>
          </a:xfrm>
          <a:prstGeom prst="rect">
            <a:avLst/>
          </a:prstGeom>
        </p:spPr>
      </p:pic>
      <p:pic>
        <p:nvPicPr>
          <p:cNvPr id="7" name="图片 6" descr="文件"/>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42130" y="4457700"/>
            <a:ext cx="540000" cy="540000"/>
          </a:xfrm>
          <a:prstGeom prst="rect">
            <a:avLst/>
          </a:prstGeom>
        </p:spPr>
      </p:pic>
      <p:pic>
        <p:nvPicPr>
          <p:cNvPr id="8" name="图片 7" descr="双曲线图"/>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29450" y="4457700"/>
            <a:ext cx="540000" cy="540000"/>
          </a:xfrm>
          <a:prstGeom prst="rect">
            <a:avLst/>
          </a:prstGeom>
        </p:spPr>
      </p:pic>
      <p:pic>
        <p:nvPicPr>
          <p:cNvPr id="9" name="图片 8" descr="时钟"/>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11690" y="4457700"/>
            <a:ext cx="540000" cy="540000"/>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Conclusion</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t>18</a:t>
            </a:fld>
            <a:endParaRPr lang="zh-CN" altLang="en-US"/>
          </a:p>
        </p:txBody>
      </p:sp>
      <p:sp>
        <p:nvSpPr>
          <p:cNvPr id="10" name="内容占位符 9" descr="7b0a202020202262756c6c6574223a20227b5c2263617465676f727949645c223a5c225c222c5c2274656d706c61746549645c223a32303233313335367d220a7d0a"/>
          <p:cNvSpPr>
            <a:spLocks noGrp="1"/>
          </p:cNvSpPr>
          <p:nvPr>
            <p:ph idx="1"/>
          </p:nvPr>
        </p:nvSpPr>
        <p:spPr/>
        <p:txBody>
          <a:bodyPr>
            <a:normAutofit/>
          </a:bodyPr>
          <a:lstStyle/>
          <a:p>
            <a:pPr lvl="0">
              <a:buFont typeface="Wingdings" panose="05000000000000000000" charset="0"/>
              <a:buChar char="v"/>
            </a:pPr>
            <a:r>
              <a:rPr lang="en-US" altLang="zh-CN" sz="2000" b="1" dirty="0">
                <a:solidFill>
                  <a:schemeClr val="tx1"/>
                </a:solidFill>
              </a:rPr>
              <a:t> Traditional Index       Learned Index</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600" dirty="0">
                <a:solidFill>
                  <a:schemeClr val="tx1"/>
                </a:solidFill>
              </a:rPr>
              <a:t> ART has good write performance</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600" dirty="0">
                <a:solidFill>
                  <a:schemeClr val="tx1"/>
                </a:solidFill>
              </a:rPr>
              <a:t> Learned Index has good read performance</a:t>
            </a:r>
            <a:endParaRPr lang="en-US" altLang="zh-CN" dirty="0">
              <a:solidFill>
                <a:schemeClr val="tx1"/>
              </a:solidFill>
            </a:endParaRPr>
          </a:p>
          <a:p>
            <a:pPr lvl="0">
              <a:lnSpc>
                <a:spcPct val="200000"/>
              </a:lnSpc>
              <a:buFont typeface="Wingdings" panose="05000000000000000000" charset="0"/>
              <a:buChar char="v"/>
            </a:pPr>
            <a:r>
              <a:rPr lang="en-US" altLang="zh-CN" sz="2000" b="1" dirty="0">
                <a:solidFill>
                  <a:schemeClr val="tx1"/>
                </a:solidFill>
              </a:rPr>
              <a:t> </a:t>
            </a:r>
            <a:r>
              <a:rPr lang="en-US" altLang="zh-CN" sz="2000" b="1" u="sng" dirty="0">
                <a:solidFill>
                  <a:srgbClr val="FF0066"/>
                </a:solidFill>
              </a:rPr>
              <a:t>ALT-index</a:t>
            </a:r>
            <a:r>
              <a:rPr lang="en-US" altLang="zh-CN" sz="2000" b="1" dirty="0">
                <a:solidFill>
                  <a:schemeClr val="tx1"/>
                </a:solidFill>
              </a:rPr>
              <a:t> Design: A Hybrid Learned Index</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dirty="0">
                <a:solidFill>
                  <a:schemeClr val="tx1"/>
                </a:solidFill>
              </a:rPr>
              <a:t> Two-layer construction </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dirty="0">
                <a:solidFill>
                  <a:schemeClr val="tx1"/>
                </a:solidFill>
                <a:sym typeface="+mn-ea"/>
              </a:rPr>
              <a:t> Optimized learned index layer</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dirty="0">
                <a:solidFill>
                  <a:schemeClr val="tx1"/>
                </a:solidFill>
                <a:sym typeface="+mn-ea"/>
              </a:rPr>
              <a:t> Optimized ART layer</a:t>
            </a:r>
          </a:p>
          <a:p>
            <a:pPr lvl="0">
              <a:lnSpc>
                <a:spcPct val="200000"/>
              </a:lnSpc>
              <a:buFont typeface="Wingdings" panose="05000000000000000000" charset="0"/>
              <a:buChar char="v"/>
            </a:pPr>
            <a:r>
              <a:rPr lang="en-US" altLang="zh-CN" sz="2000" b="1" dirty="0">
                <a:solidFill>
                  <a:schemeClr val="tx1"/>
                </a:solidFill>
              </a:rPr>
              <a:t> </a:t>
            </a:r>
            <a:r>
              <a:rPr lang="en-US" altLang="zh-CN" sz="2000" b="1" u="sng" dirty="0">
                <a:solidFill>
                  <a:srgbClr val="FF0066"/>
                </a:solidFill>
              </a:rPr>
              <a:t>ALT-index</a:t>
            </a:r>
            <a:r>
              <a:rPr lang="en-US" altLang="zh-CN" sz="2000" dirty="0">
                <a:solidFill>
                  <a:schemeClr val="tx1"/>
                </a:solidFill>
              </a:rPr>
              <a:t> can take full advantage of both</a:t>
            </a:r>
            <a:r>
              <a:rPr lang="en-US" altLang="zh-CN" sz="2000" dirty="0">
                <a:solidFill>
                  <a:schemeClr val="tx1"/>
                </a:solidFill>
                <a:sym typeface="+mn-ea"/>
              </a:rPr>
              <a:t> </a:t>
            </a:r>
            <a:r>
              <a:rPr lang="en-US" altLang="zh-CN" sz="2000" b="1" u="sng" dirty="0">
                <a:solidFill>
                  <a:srgbClr val="4874CB"/>
                </a:solidFill>
                <a:sym typeface="+mn-ea"/>
              </a:rPr>
              <a:t>Learned Index</a:t>
            </a:r>
            <a:r>
              <a:rPr lang="en-US" altLang="zh-CN" sz="2000" dirty="0">
                <a:solidFill>
                  <a:schemeClr val="tx1"/>
                </a:solidFill>
                <a:sym typeface="+mn-ea"/>
              </a:rPr>
              <a:t> and </a:t>
            </a:r>
            <a:r>
              <a:rPr lang="en-US" altLang="zh-CN" sz="2000" b="1" u="sng" dirty="0">
                <a:solidFill>
                  <a:srgbClr val="4874CB"/>
                </a:solidFill>
              </a:rPr>
              <a:t>ART</a:t>
            </a:r>
          </a:p>
        </p:txBody>
      </p:sp>
      <p:pic>
        <p:nvPicPr>
          <p:cNvPr id="3" name="图片 2" descr="握手"/>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2335" y="1554480"/>
            <a:ext cx="447040" cy="447040"/>
          </a:xfrm>
          <a:prstGeom prst="rect">
            <a:avLst/>
          </a:prstGeom>
        </p:spPr>
      </p:pic>
      <p:pic>
        <p:nvPicPr>
          <p:cNvPr id="6" name="图片 5"/>
          <p:cNvPicPr>
            <a:picLocks noChangeAspect="1"/>
          </p:cNvPicPr>
          <p:nvPr/>
        </p:nvPicPr>
        <p:blipFill>
          <a:blip r:embed="rId6"/>
          <a:stretch>
            <a:fillRect/>
          </a:stretch>
        </p:blipFill>
        <p:spPr>
          <a:xfrm>
            <a:off x="6964939" y="674370"/>
            <a:ext cx="3777615" cy="4873625"/>
          </a:xfrm>
          <a:prstGeom prst="rect">
            <a:avLst/>
          </a:prstGeom>
        </p:spPr>
      </p:pic>
      <p:pic>
        <p:nvPicPr>
          <p:cNvPr id="11" name="图片 10" descr="路标指示牌"/>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397125" y="1349657"/>
            <a:ext cx="1525905" cy="1525905"/>
          </a:xfrm>
          <a:prstGeom prst="rect">
            <a:avLst/>
          </a:prstGeom>
        </p:spPr>
      </p:pic>
      <p:sp>
        <p:nvSpPr>
          <p:cNvPr id="12" name="文本框 11"/>
          <p:cNvSpPr txBox="1"/>
          <p:nvPr/>
        </p:nvSpPr>
        <p:spPr>
          <a:xfrm>
            <a:off x="10619674" y="1553972"/>
            <a:ext cx="1189990" cy="368300"/>
          </a:xfrm>
          <a:prstGeom prst="rect">
            <a:avLst/>
          </a:prstGeom>
          <a:noFill/>
        </p:spPr>
        <p:txBody>
          <a:bodyPr wrap="square" rtlCol="0">
            <a:spAutoFit/>
          </a:bodyPr>
          <a:lstStyle/>
          <a:p>
            <a:pPr algn="ctr"/>
            <a:r>
              <a:rPr lang="en-US" altLang="zh-CN" b="1" dirty="0"/>
              <a:t>Paper</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9AE70B2-8BF9-45C0-BB95-33D1B9D3A854}" type="slidenum">
              <a:rPr lang="zh-CN" altLang="en-US" smtClean="0"/>
              <a:t>19</a:t>
            </a:fld>
            <a:endParaRPr lang="zh-CN" altLang="en-US"/>
          </a:p>
        </p:txBody>
      </p:sp>
      <p:sp>
        <p:nvSpPr>
          <p:cNvPr id="7" name="文本框 6"/>
          <p:cNvSpPr txBox="1"/>
          <p:nvPr/>
        </p:nvSpPr>
        <p:spPr>
          <a:xfrm>
            <a:off x="4355465" y="2904490"/>
            <a:ext cx="3229610" cy="1014730"/>
          </a:xfrm>
          <a:prstGeom prst="rect">
            <a:avLst/>
          </a:prstGeom>
          <a:noFill/>
        </p:spPr>
        <p:txBody>
          <a:bodyPr wrap="square" rtlCol="0">
            <a:spAutoFit/>
          </a:bodyPr>
          <a:lstStyle/>
          <a:p>
            <a:pPr algn="ctr"/>
            <a:r>
              <a:rPr lang="en-US" altLang="zh-CN" sz="6000"/>
              <a:t>Q &amp; A</a:t>
            </a:r>
          </a:p>
        </p:txBody>
      </p:sp>
      <p:sp>
        <p:nvSpPr>
          <p:cNvPr id="12" name="文本框 11"/>
          <p:cNvSpPr txBox="1"/>
          <p:nvPr/>
        </p:nvSpPr>
        <p:spPr>
          <a:xfrm>
            <a:off x="571183" y="6384925"/>
            <a:ext cx="10798175" cy="337185"/>
          </a:xfrm>
          <a:prstGeom prst="rect">
            <a:avLst/>
          </a:prstGeom>
          <a:noFill/>
        </p:spPr>
        <p:txBody>
          <a:bodyPr wrap="square" rtlCol="0">
            <a:spAutoFit/>
          </a:bodyPr>
          <a:lstStyle/>
          <a:p>
            <a:pPr algn="ctr"/>
            <a:r>
              <a:rPr lang="en-US" altLang="zh-CN" sz="1600">
                <a:cs typeface="+mn-lt"/>
              </a:rPr>
              <a:t>41st IEEE International Conference on Data Engineering, Hong Kong SAR, China, May 19-23, 2025</a:t>
            </a:r>
            <a:endParaRPr lang="zh-CN" altLang="en-US" sz="1600">
              <a:cs typeface="+mn-lt"/>
            </a:endParaRPr>
          </a:p>
        </p:txBody>
      </p:sp>
      <p:grpSp>
        <p:nvGrpSpPr>
          <p:cNvPr id="4" name="组合 3"/>
          <p:cNvGrpSpPr/>
          <p:nvPr/>
        </p:nvGrpSpPr>
        <p:grpSpPr>
          <a:xfrm>
            <a:off x="3003868" y="4745355"/>
            <a:ext cx="5932805" cy="1290320"/>
            <a:chOff x="4419" y="7473"/>
            <a:chExt cx="9343" cy="2032"/>
          </a:xfrm>
        </p:grpSpPr>
        <p:pic>
          <p:nvPicPr>
            <p:cNvPr id="2" name="图片 1" descr="11.标准彩色校徽文件"/>
            <p:cNvPicPr>
              <a:picLocks noChangeAspect="1"/>
            </p:cNvPicPr>
            <p:nvPr/>
          </p:nvPicPr>
          <p:blipFill>
            <a:blip r:embed="rId4"/>
            <a:stretch>
              <a:fillRect/>
            </a:stretch>
          </p:blipFill>
          <p:spPr>
            <a:xfrm>
              <a:off x="4419" y="7488"/>
              <a:ext cx="2525" cy="1915"/>
            </a:xfrm>
            <a:prstGeom prst="rect">
              <a:avLst/>
            </a:prstGeom>
          </p:spPr>
        </p:pic>
        <p:pic>
          <p:nvPicPr>
            <p:cNvPr id="9" name="图片 8"/>
            <p:cNvPicPr/>
            <p:nvPr/>
          </p:nvPicPr>
          <p:blipFill>
            <a:blip r:embed="rId5"/>
            <a:stretch>
              <a:fillRect/>
            </a:stretch>
          </p:blipFill>
          <p:spPr>
            <a:xfrm>
              <a:off x="7362" y="7655"/>
              <a:ext cx="3861" cy="1582"/>
            </a:xfrm>
            <a:prstGeom prst="rect">
              <a:avLst/>
            </a:prstGeom>
          </p:spPr>
        </p:pic>
        <p:pic>
          <p:nvPicPr>
            <p:cNvPr id="5" name="图片 4"/>
            <p:cNvPicPr/>
            <p:nvPr/>
          </p:nvPicPr>
          <p:blipFill>
            <a:blip r:embed="rId6"/>
            <a:stretch>
              <a:fillRect/>
            </a:stretch>
          </p:blipFill>
          <p:spPr>
            <a:xfrm>
              <a:off x="11623" y="7473"/>
              <a:ext cx="2139" cy="2032"/>
            </a:xfrm>
            <a:prstGeom prst="rect">
              <a:avLst/>
            </a:prstGeom>
          </p:spPr>
        </p:pic>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lstStyle/>
          <a:p>
            <a:r>
              <a:rPr lang="en-US" altLang="zh-CN" b="1"/>
              <a:t>Outline</a:t>
            </a:r>
          </a:p>
        </p:txBody>
      </p:sp>
      <p:sp>
        <p:nvSpPr>
          <p:cNvPr id="3" name="内容占位符 2"/>
          <p:cNvSpPr>
            <a:spLocks noGrp="1"/>
          </p:cNvSpPr>
          <p:nvPr>
            <p:ph idx="1"/>
          </p:nvPr>
        </p:nvSpPr>
        <p:spPr/>
        <p:txBody>
          <a:bodyPr>
            <a:noAutofit/>
          </a:bodyPr>
          <a:lstStyle/>
          <a:p>
            <a:pPr indent="-539750">
              <a:lnSpc>
                <a:spcPct val="200000"/>
              </a:lnSpc>
              <a:buFont typeface="Wingdings" panose="05000000000000000000" charset="0"/>
              <a:buChar char="v"/>
            </a:pPr>
            <a:r>
              <a:rPr lang="en-US" altLang="zh-CN" sz="2800" b="1">
                <a:solidFill>
                  <a:schemeClr val="tx1"/>
                </a:solidFill>
              </a:rPr>
              <a:t>Background</a:t>
            </a:r>
          </a:p>
          <a:p>
            <a:pPr indent="-539750">
              <a:lnSpc>
                <a:spcPct val="200000"/>
              </a:lnSpc>
              <a:buFont typeface="Wingdings" panose="05000000000000000000" charset="0"/>
              <a:buChar char="v"/>
            </a:pPr>
            <a:r>
              <a:rPr lang="en-US" altLang="zh-CN" sz="2800" b="1">
                <a:solidFill>
                  <a:schemeClr val="tx1"/>
                </a:solidFill>
              </a:rPr>
              <a:t>Motivation</a:t>
            </a:r>
          </a:p>
          <a:p>
            <a:pPr indent="-539750">
              <a:lnSpc>
                <a:spcPct val="200000"/>
              </a:lnSpc>
              <a:buFont typeface="Wingdings" panose="05000000000000000000" charset="0"/>
              <a:buChar char="v"/>
            </a:pPr>
            <a:r>
              <a:rPr lang="en-US" altLang="zh-CN" sz="2800" b="1">
                <a:solidFill>
                  <a:schemeClr val="tx1"/>
                </a:solidFill>
              </a:rPr>
              <a:t>Design</a:t>
            </a:r>
          </a:p>
          <a:p>
            <a:pPr indent="-539750">
              <a:lnSpc>
                <a:spcPct val="200000"/>
              </a:lnSpc>
              <a:buFont typeface="Wingdings" panose="05000000000000000000" charset="0"/>
              <a:buChar char="v"/>
            </a:pPr>
            <a:r>
              <a:rPr lang="en-US" altLang="zh-CN" sz="2800" b="1">
                <a:solidFill>
                  <a:schemeClr val="tx1"/>
                </a:solidFill>
              </a:rPr>
              <a:t>Evaluation</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t>2</a:t>
            </a:fld>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lstStyle/>
          <a:p>
            <a:r>
              <a:rPr lang="en-US" altLang="zh-CN" b="1"/>
              <a:t>Database System</a:t>
            </a:r>
          </a:p>
        </p:txBody>
      </p:sp>
      <p:sp>
        <p:nvSpPr>
          <p:cNvPr id="9" name="内容占位符 8" descr="7b0a202020202262756c6c6574223a20227b5c2263617465676f727949645c223a5c225c222c5c2274656d706c61746549645c223a32303233313335367d220a7d0a"/>
          <p:cNvSpPr>
            <a:spLocks noGrp="1"/>
          </p:cNvSpPr>
          <p:nvPr>
            <p:ph idx="1"/>
          </p:nvPr>
        </p:nvSpPr>
        <p:spPr/>
        <p:txBody>
          <a:bodyPr/>
          <a:lstStyle/>
          <a:p>
            <a:pPr lvl="0">
              <a:buFont typeface="Wingdings" panose="05000000000000000000" charset="0"/>
              <a:buChar char="v"/>
            </a:pPr>
            <a:r>
              <a:rPr lang="en-US" altLang="zh-CN" sz="2000" b="1" dirty="0">
                <a:solidFill>
                  <a:schemeClr val="tx1"/>
                </a:solidFill>
              </a:rPr>
              <a:t> Disk-Based Database</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dirty="0">
                <a:solidFill>
                  <a:schemeClr val="tx1"/>
                </a:solidFill>
              </a:rPr>
              <a:t> Low performance with large capacity </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dirty="0">
                <a:solidFill>
                  <a:schemeClr val="tx1"/>
                </a:solidFill>
                <a:sym typeface="+mn-ea"/>
              </a:rPr>
              <a:t> Disk friendly index structure (e.g. </a:t>
            </a:r>
            <a:r>
              <a:rPr lang="en-US" altLang="zh-CN" sz="1800" dirty="0" err="1">
                <a:solidFill>
                  <a:schemeClr val="tx1"/>
                </a:solidFill>
                <a:sym typeface="+mn-ea"/>
              </a:rPr>
              <a:t>B+tree</a:t>
            </a:r>
            <a:r>
              <a:rPr lang="en-US" altLang="zh-CN" sz="1800" dirty="0">
                <a:solidFill>
                  <a:schemeClr val="tx1"/>
                </a:solidFill>
                <a:sym typeface="+mn-ea"/>
              </a:rPr>
              <a:t>)</a:t>
            </a:r>
          </a:p>
          <a:p>
            <a:pPr marL="685800" lvl="1" indent="-228600">
              <a:buFont typeface="Arial" panose="020B0604020202020204" pitchFamily="34" charset="0"/>
              <a:buChar char="●"/>
            </a:pPr>
            <a:endParaRPr lang="en-US" altLang="zh-CN" b="1" dirty="0">
              <a:solidFill>
                <a:schemeClr val="tx1"/>
              </a:solidFill>
              <a:sym typeface="+mn-ea"/>
            </a:endParaRPr>
          </a:p>
          <a:p>
            <a:pPr lvl="0">
              <a:buFont typeface="Wingdings" panose="05000000000000000000" charset="0"/>
              <a:buChar char="v"/>
            </a:pPr>
            <a:r>
              <a:rPr lang="en-US" altLang="zh-CN" sz="2000" b="1" dirty="0">
                <a:solidFill>
                  <a:schemeClr val="tx1"/>
                </a:solidFill>
                <a:sym typeface="+mn-ea"/>
              </a:rPr>
              <a:t> Memory-Based Database</a:t>
            </a:r>
            <a:endParaRPr lang="en-US" altLang="zh-CN" sz="2000" b="1" dirty="0">
              <a:solidFill>
                <a:schemeClr val="tx1"/>
              </a:solidFill>
            </a:endParaRP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dirty="0">
                <a:solidFill>
                  <a:schemeClr val="tx1"/>
                </a:solidFill>
                <a:sym typeface="+mn-ea"/>
              </a:rPr>
              <a:t> High performance with limited space</a:t>
            </a:r>
            <a:endParaRPr lang="en-US" altLang="zh-CN" sz="1800" dirty="0">
              <a:solidFill>
                <a:schemeClr val="tx1"/>
              </a:solidFill>
            </a:endParaRP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dirty="0">
                <a:solidFill>
                  <a:schemeClr val="tx1"/>
                </a:solidFill>
              </a:rPr>
              <a:t> Efficient in-memory index structure (e.g. Adaptive Radix Tree)</a:t>
            </a:r>
          </a:p>
        </p:txBody>
      </p:sp>
      <p:grpSp>
        <p:nvGrpSpPr>
          <p:cNvPr id="18" name="组合 17"/>
          <p:cNvGrpSpPr/>
          <p:nvPr/>
        </p:nvGrpSpPr>
        <p:grpSpPr>
          <a:xfrm>
            <a:off x="7975918" y="1761490"/>
            <a:ext cx="3930650" cy="1043940"/>
            <a:chOff x="10733" y="7167"/>
            <a:chExt cx="6190" cy="1644"/>
          </a:xfrm>
        </p:grpSpPr>
        <p:pic>
          <p:nvPicPr>
            <p:cNvPr id="12" name="图片 11" descr="logo-mysql-170x115"/>
            <p:cNvPicPr>
              <a:picLocks noChangeAspect="1"/>
            </p:cNvPicPr>
            <p:nvPr/>
          </p:nvPicPr>
          <p:blipFill>
            <a:blip r:embed="rId4"/>
            <a:stretch>
              <a:fillRect/>
            </a:stretch>
          </p:blipFill>
          <p:spPr>
            <a:xfrm>
              <a:off x="10733" y="7271"/>
              <a:ext cx="2276" cy="1540"/>
            </a:xfrm>
            <a:prstGeom prst="rect">
              <a:avLst/>
            </a:prstGeom>
          </p:spPr>
        </p:pic>
        <p:pic>
          <p:nvPicPr>
            <p:cNvPr id="13" name="图片 12"/>
            <p:cNvPicPr/>
            <p:nvPr/>
          </p:nvPicPr>
          <p:blipFill>
            <a:blip r:embed="rId5"/>
            <a:stretch>
              <a:fillRect/>
            </a:stretch>
          </p:blipFill>
          <p:spPr>
            <a:xfrm>
              <a:off x="14133" y="7167"/>
              <a:ext cx="2790" cy="1644"/>
            </a:xfrm>
            <a:prstGeom prst="rect">
              <a:avLst/>
            </a:prstGeom>
          </p:spPr>
        </p:pic>
      </p:grpSp>
      <p:pic>
        <p:nvPicPr>
          <p:cNvPr id="6" name="图片 5"/>
          <p:cNvPicPr/>
          <p:nvPr/>
        </p:nvPicPr>
        <p:blipFill>
          <a:blip r:embed="rId6"/>
          <a:stretch>
            <a:fillRect/>
          </a:stretch>
        </p:blipFill>
        <p:spPr>
          <a:xfrm>
            <a:off x="8993823" y="3578860"/>
            <a:ext cx="1894840" cy="1253490"/>
          </a:xfrm>
          <a:prstGeom prst="rect">
            <a:avLst/>
          </a:prstGeom>
        </p:spPr>
      </p:pic>
      <p:pic>
        <p:nvPicPr>
          <p:cNvPr id="8" name="图片 7"/>
          <p:cNvPicPr/>
          <p:nvPr/>
        </p:nvPicPr>
        <p:blipFill>
          <a:blip r:embed="rId7"/>
          <a:stretch>
            <a:fillRect/>
          </a:stretch>
        </p:blipFill>
        <p:spPr>
          <a:xfrm>
            <a:off x="8957946" y="4596130"/>
            <a:ext cx="1966595" cy="740410"/>
          </a:xfrm>
          <a:prstGeom prst="rect">
            <a:avLst/>
          </a:prstGeom>
        </p:spPr>
      </p:pic>
      <p:pic>
        <p:nvPicPr>
          <p:cNvPr id="15" name="图片 14" descr="memcached_logo_icon_170963"/>
          <p:cNvPicPr>
            <a:picLocks noChangeAspect="1"/>
          </p:cNvPicPr>
          <p:nvPr/>
        </p:nvPicPr>
        <p:blipFill>
          <a:blip r:embed="rId8"/>
          <a:stretch>
            <a:fillRect/>
          </a:stretch>
        </p:blipFill>
        <p:spPr>
          <a:xfrm>
            <a:off x="8849996" y="5443855"/>
            <a:ext cx="2182495" cy="1091565"/>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3</a:t>
            </a:fld>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lstStyle/>
          <a:p>
            <a:r>
              <a:rPr lang="en-US" altLang="zh-CN" b="1">
                <a:sym typeface="+mn-ea"/>
              </a:rPr>
              <a:t>In-Memory Index Structure</a:t>
            </a:r>
            <a:endParaRPr lang="en-US" altLang="zh-CN" b="1"/>
          </a:p>
        </p:txBody>
      </p:sp>
      <p:sp>
        <p:nvSpPr>
          <p:cNvPr id="9" name="内容占位符 8" descr="7b0a202020202262756c6c6574223a20227b5c2263617465676f727949645c223a5c225c222c5c2274656d706c61746549645c223a32303233313335367d220a7d0a"/>
          <p:cNvSpPr>
            <a:spLocks noGrp="1"/>
          </p:cNvSpPr>
          <p:nvPr>
            <p:ph idx="1"/>
          </p:nvPr>
        </p:nvSpPr>
        <p:spPr/>
        <p:txBody>
          <a:bodyPr>
            <a:normAutofit lnSpcReduction="10000"/>
          </a:bodyPr>
          <a:lstStyle/>
          <a:p>
            <a:pPr lvl="0">
              <a:buFont typeface="Wingdings" panose="05000000000000000000" charset="0"/>
              <a:buChar char="v"/>
            </a:pPr>
            <a:r>
              <a:rPr lang="en-US" altLang="zh-CN" sz="2000" b="1">
                <a:solidFill>
                  <a:schemeClr val="tx1"/>
                </a:solidFill>
              </a:rPr>
              <a:t> Traditional Index (Node based)</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Slow</a:t>
            </a:r>
            <a:r>
              <a:rPr lang="en-US" altLang="zh-CN" sz="1800">
                <a:solidFill>
                  <a:schemeClr val="tx1"/>
                </a:solidFill>
              </a:rPr>
              <a:t> lookup performance</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sym typeface="+mn-ea"/>
              </a:rPr>
              <a:t> High</a:t>
            </a:r>
            <a:r>
              <a:rPr lang="en-US" altLang="zh-CN" sz="1800">
                <a:solidFill>
                  <a:schemeClr val="tx1"/>
                </a:solidFill>
                <a:sym typeface="+mn-ea"/>
              </a:rPr>
              <a:t> space overhead</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sym typeface="+mn-ea"/>
              </a:rPr>
              <a:t> Efficient</a:t>
            </a:r>
            <a:r>
              <a:rPr lang="en-US" altLang="zh-CN" sz="1800">
                <a:solidFill>
                  <a:schemeClr val="tx1"/>
                </a:solidFill>
                <a:sym typeface="+mn-ea"/>
              </a:rPr>
              <a:t> SMOs for insert</a:t>
            </a:r>
            <a:endParaRPr lang="en-US" altLang="zh-CN" sz="1800" b="1">
              <a:solidFill>
                <a:schemeClr val="tx1"/>
              </a:solidFill>
              <a:sym typeface="+mn-ea"/>
            </a:endParaRPr>
          </a:p>
          <a:p>
            <a:pPr marL="228600" lvl="0" indent="-228600" algn="l">
              <a:lnSpc>
                <a:spcPct val="200000"/>
              </a:lnSpc>
              <a:buClrTx/>
              <a:buSzTx/>
              <a:buFont typeface="Wingdings" panose="05000000000000000000" charset="0"/>
              <a:buChar char="v"/>
            </a:pPr>
            <a:r>
              <a:rPr lang="en-US" altLang="zh-CN" sz="2000" b="1">
                <a:solidFill>
                  <a:schemeClr val="tx1"/>
                </a:solidFill>
                <a:sym typeface="+mn-ea"/>
              </a:rPr>
              <a:t> Learned Index (Model based)</a:t>
            </a:r>
            <a:endParaRPr lang="en-US" altLang="zh-CN" sz="2000" b="1">
              <a:solidFill>
                <a:schemeClr val="tx1"/>
              </a:solidFill>
            </a:endParaRP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Fast</a:t>
            </a:r>
            <a:r>
              <a:rPr lang="en-US" altLang="zh-CN" sz="1800">
                <a:solidFill>
                  <a:schemeClr val="tx1"/>
                </a:solidFill>
              </a:rPr>
              <a:t> lookup performance</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Low</a:t>
            </a:r>
            <a:r>
              <a:rPr lang="en-US" altLang="zh-CN" sz="1800">
                <a:solidFill>
                  <a:schemeClr val="tx1"/>
                </a:solidFill>
              </a:rPr>
              <a:t> space consumption</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Costly</a:t>
            </a:r>
            <a:r>
              <a:rPr lang="en-US" altLang="zh-CN" sz="1800">
                <a:solidFill>
                  <a:schemeClr val="tx1"/>
                </a:solidFill>
              </a:rPr>
              <a:t> retraining for insert</a:t>
            </a:r>
          </a:p>
        </p:txBody>
      </p:sp>
      <p:sp>
        <p:nvSpPr>
          <p:cNvPr id="32" name="圆角矩形 31"/>
          <p:cNvSpPr/>
          <p:nvPr/>
        </p:nvSpPr>
        <p:spPr>
          <a:xfrm>
            <a:off x="6523990" y="5594985"/>
            <a:ext cx="5186680" cy="49657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文本框 40"/>
          <p:cNvSpPr txBox="1"/>
          <p:nvPr/>
        </p:nvSpPr>
        <p:spPr>
          <a:xfrm>
            <a:off x="6775768" y="5613083"/>
            <a:ext cx="4420235" cy="460375"/>
          </a:xfrm>
          <a:prstGeom prst="rect">
            <a:avLst/>
          </a:prstGeom>
          <a:noFill/>
        </p:spPr>
        <p:txBody>
          <a:bodyPr wrap="square" rtlCol="0">
            <a:spAutoFit/>
          </a:bodyPr>
          <a:lstStyle/>
          <a:p>
            <a:pPr algn="ctr"/>
            <a:r>
              <a:rPr lang="en-US" altLang="zh-CN" sz="2400" b="1">
                <a:solidFill>
                  <a:schemeClr val="bg1"/>
                </a:solidFill>
              </a:rPr>
              <a:t>Traditional             Learned </a:t>
            </a:r>
          </a:p>
        </p:txBody>
      </p:sp>
      <p:pic>
        <p:nvPicPr>
          <p:cNvPr id="10" name="图片 9" descr="learned_index_00"/>
          <p:cNvPicPr>
            <a:picLocks noChangeAspect="1"/>
          </p:cNvPicPr>
          <p:nvPr/>
        </p:nvPicPr>
        <p:blipFill>
          <a:blip r:embed="rId4"/>
          <a:stretch>
            <a:fillRect/>
          </a:stretch>
        </p:blipFill>
        <p:spPr>
          <a:xfrm>
            <a:off x="6648450" y="1877060"/>
            <a:ext cx="4872990" cy="3007995"/>
          </a:xfrm>
          <a:prstGeom prst="rect">
            <a:avLst/>
          </a:prstGeom>
        </p:spPr>
      </p:pic>
      <p:pic>
        <p:nvPicPr>
          <p:cNvPr id="14" name="图片 13"/>
          <p:cNvPicPr/>
          <p:nvPr/>
        </p:nvPicPr>
        <p:blipFill>
          <a:blip r:embed="rId5"/>
          <a:stretch>
            <a:fillRect/>
          </a:stretch>
        </p:blipFill>
        <p:spPr>
          <a:xfrm>
            <a:off x="8827135" y="5487670"/>
            <a:ext cx="720000" cy="720000"/>
          </a:xfrm>
          <a:prstGeom prst="rect">
            <a:avLst/>
          </a:prstGeom>
        </p:spPr>
      </p:pic>
      <p:pic>
        <p:nvPicPr>
          <p:cNvPr id="16" name="图片 15"/>
          <p:cNvPicPr/>
          <p:nvPr/>
        </p:nvPicPr>
        <p:blipFill>
          <a:blip r:embed="rId6"/>
          <a:stretch>
            <a:fillRect/>
          </a:stretch>
        </p:blipFill>
        <p:spPr>
          <a:xfrm>
            <a:off x="7473315" y="2942590"/>
            <a:ext cx="468000" cy="468000"/>
          </a:xfrm>
          <a:prstGeom prst="rect">
            <a:avLst/>
          </a:prstGeom>
        </p:spPr>
      </p:pic>
      <p:pic>
        <p:nvPicPr>
          <p:cNvPr id="19" name="图片 18" descr="rocket_google"/>
          <p:cNvPicPr>
            <a:picLocks noChangeAspect="1"/>
          </p:cNvPicPr>
          <p:nvPr/>
        </p:nvPicPr>
        <p:blipFill>
          <a:blip r:embed="rId7"/>
          <a:stretch>
            <a:fillRect/>
          </a:stretch>
        </p:blipFill>
        <p:spPr>
          <a:xfrm>
            <a:off x="10182860" y="2942590"/>
            <a:ext cx="468000" cy="468000"/>
          </a:xfrm>
          <a:prstGeom prst="rect">
            <a:avLst/>
          </a:prstGeom>
        </p:spPr>
      </p:pic>
      <p:sp>
        <p:nvSpPr>
          <p:cNvPr id="20" name="灯片编号占位符 19"/>
          <p:cNvSpPr>
            <a:spLocks noGrp="1"/>
          </p:cNvSpPr>
          <p:nvPr>
            <p:ph type="sldNum" sz="quarter" idx="12"/>
          </p:nvPr>
        </p:nvSpPr>
        <p:spPr/>
        <p:txBody>
          <a:bodyPr/>
          <a:lstStyle/>
          <a:p>
            <a:fld id="{49AE70B2-8BF9-45C0-BB95-33D1B9D3A854}" type="slidenum">
              <a:rPr lang="zh-CN" altLang="en-US" smtClean="0"/>
              <a:t>4</a:t>
            </a:fld>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6523990" y="5594985"/>
            <a:ext cx="5186680" cy="49657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330" y="351155"/>
            <a:ext cx="11474450" cy="705485"/>
          </a:xfrm>
        </p:spPr>
        <p:txBody>
          <a:bodyPr>
            <a:normAutofit fontScale="90000"/>
          </a:bodyPr>
          <a:lstStyle/>
          <a:p>
            <a:r>
              <a:rPr lang="en-US" altLang="zh-CN" sz="4000" b="1">
                <a:sym typeface="+mn-ea"/>
              </a:rPr>
              <a:t>C1</a:t>
            </a:r>
            <a:r>
              <a:rPr lang="en-US" altLang="zh-CN" sz="4000" b="1">
                <a:solidFill>
                  <a:schemeClr val="tx1"/>
                </a:solidFill>
                <a:sym typeface="+mn-ea"/>
              </a:rPr>
              <a:t>: Can we burn the candle at both ends?</a:t>
            </a:r>
            <a:endParaRPr lang="en-US" altLang="zh-CN" sz="4000" b="1"/>
          </a:p>
        </p:txBody>
      </p:sp>
      <p:sp>
        <p:nvSpPr>
          <p:cNvPr id="11" name="内容占位符 10"/>
          <p:cNvSpPr>
            <a:spLocks noGrp="1"/>
          </p:cNvSpPr>
          <p:nvPr>
            <p:ph idx="1"/>
          </p:nvPr>
        </p:nvSpPr>
        <p:spPr>
          <a:xfrm>
            <a:off x="608330" y="1490345"/>
            <a:ext cx="5002530" cy="1589405"/>
          </a:xfrm>
        </p:spPr>
        <p:txBody>
          <a:bodyPr>
            <a:noAutofit/>
          </a:bodyPr>
          <a:lstStyle/>
          <a:p>
            <a:pPr>
              <a:buFont typeface="Wingdings" panose="05000000000000000000" charset="0"/>
              <a:buChar char="v"/>
            </a:pPr>
            <a:r>
              <a:rPr lang="en-US" altLang="zh-CN" sz="2000" b="1">
                <a:solidFill>
                  <a:schemeClr val="tx1"/>
                </a:solidFill>
              </a:rPr>
              <a:t> Adaptive Radix Tree</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Slow</a:t>
            </a:r>
            <a:r>
              <a:rPr lang="en-US" altLang="zh-CN" sz="1800">
                <a:solidFill>
                  <a:schemeClr val="tx1"/>
                </a:solidFill>
              </a:rPr>
              <a:t> lookup</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High</a:t>
            </a:r>
            <a:r>
              <a:rPr lang="en-US" altLang="zh-CN" sz="1800">
                <a:solidFill>
                  <a:schemeClr val="tx1"/>
                </a:solidFill>
              </a:rPr>
              <a:t> memory consumption</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Good</a:t>
            </a:r>
            <a:r>
              <a:rPr lang="en-US" altLang="zh-CN" sz="1800">
                <a:solidFill>
                  <a:schemeClr val="tx1"/>
                </a:solidFill>
              </a:rPr>
              <a:t> insert performance</a:t>
            </a:r>
          </a:p>
        </p:txBody>
      </p:sp>
      <p:sp>
        <p:nvSpPr>
          <p:cNvPr id="12" name="内容占位符 4"/>
          <p:cNvSpPr>
            <a:spLocks noGrp="1"/>
          </p:cNvSpPr>
          <p:nvPr/>
        </p:nvSpPr>
        <p:spPr>
          <a:xfrm>
            <a:off x="6821805" y="1490345"/>
            <a:ext cx="5002530" cy="158940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buFont typeface="Wingdings" panose="05000000000000000000" charset="0"/>
              <a:buChar char="v"/>
            </a:pPr>
            <a:r>
              <a:rPr lang="en-US" altLang="zh-CN" sz="2000" b="1">
                <a:solidFill>
                  <a:schemeClr val="tx1"/>
                </a:solidFill>
              </a:rPr>
              <a:t> Learned Index</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Fast</a:t>
            </a:r>
            <a:r>
              <a:rPr lang="en-US" altLang="zh-CN" sz="1800">
                <a:solidFill>
                  <a:schemeClr val="tx1"/>
                </a:solidFill>
              </a:rPr>
              <a:t> lookup</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Low</a:t>
            </a:r>
            <a:r>
              <a:rPr lang="en-US" altLang="zh-CN" sz="1800">
                <a:solidFill>
                  <a:schemeClr val="tx1"/>
                </a:solidFill>
              </a:rPr>
              <a:t> memory consumption</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b="1">
                <a:solidFill>
                  <a:schemeClr val="tx1"/>
                </a:solidFill>
              </a:rPr>
              <a:t> Bad</a:t>
            </a:r>
            <a:r>
              <a:rPr lang="en-US" altLang="zh-CN" sz="1800">
                <a:solidFill>
                  <a:schemeClr val="tx1"/>
                </a:solidFill>
              </a:rPr>
              <a:t> insert performance</a:t>
            </a:r>
            <a:endParaRPr lang="en-US" altLang="zh-CN" sz="1800" b="1">
              <a:solidFill>
                <a:schemeClr val="tx1"/>
              </a:solidFill>
            </a:endParaRPr>
          </a:p>
        </p:txBody>
      </p:sp>
      <p:pic>
        <p:nvPicPr>
          <p:cNvPr id="20" name="图片 19" descr="hot_face"/>
          <p:cNvPicPr>
            <a:picLocks noChangeAspect="1"/>
          </p:cNvPicPr>
          <p:nvPr/>
        </p:nvPicPr>
        <p:blipFill>
          <a:blip r:embed="rId5"/>
          <a:stretch>
            <a:fillRect/>
          </a:stretch>
        </p:blipFill>
        <p:spPr>
          <a:xfrm>
            <a:off x="10778490" y="3566750"/>
            <a:ext cx="360000" cy="359410"/>
          </a:xfrm>
          <a:prstGeom prst="rect">
            <a:avLst/>
          </a:prstGeom>
        </p:spPr>
      </p:pic>
      <p:pic>
        <p:nvPicPr>
          <p:cNvPr id="21" name="图片 20" descr="innocent"/>
          <p:cNvPicPr>
            <a:picLocks noChangeAspect="1"/>
          </p:cNvPicPr>
          <p:nvPr/>
        </p:nvPicPr>
        <p:blipFill>
          <a:blip r:embed="rId6"/>
          <a:stretch>
            <a:fillRect/>
          </a:stretch>
        </p:blipFill>
        <p:spPr>
          <a:xfrm>
            <a:off x="10778490" y="2909525"/>
            <a:ext cx="360000" cy="359410"/>
          </a:xfrm>
          <a:prstGeom prst="rect">
            <a:avLst/>
          </a:prstGeom>
        </p:spPr>
      </p:pic>
      <p:pic>
        <p:nvPicPr>
          <p:cNvPr id="22" name="图片 21" descr="innocent"/>
          <p:cNvPicPr>
            <a:picLocks noChangeAspect="1"/>
          </p:cNvPicPr>
          <p:nvPr/>
        </p:nvPicPr>
        <p:blipFill>
          <a:blip r:embed="rId6"/>
          <a:stretch>
            <a:fillRect/>
          </a:stretch>
        </p:blipFill>
        <p:spPr>
          <a:xfrm>
            <a:off x="10778490" y="2251710"/>
            <a:ext cx="360000" cy="360000"/>
          </a:xfrm>
          <a:prstGeom prst="rect">
            <a:avLst/>
          </a:prstGeom>
        </p:spPr>
      </p:pic>
      <p:pic>
        <p:nvPicPr>
          <p:cNvPr id="26" name="图片 25" descr="hot_face"/>
          <p:cNvPicPr>
            <a:picLocks noChangeAspect="1"/>
          </p:cNvPicPr>
          <p:nvPr/>
        </p:nvPicPr>
        <p:blipFill>
          <a:blip r:embed="rId5"/>
          <a:stretch>
            <a:fillRect/>
          </a:stretch>
        </p:blipFill>
        <p:spPr>
          <a:xfrm>
            <a:off x="4679633" y="2223135"/>
            <a:ext cx="360000" cy="360000"/>
          </a:xfrm>
          <a:prstGeom prst="rect">
            <a:avLst/>
          </a:prstGeom>
        </p:spPr>
      </p:pic>
      <p:pic>
        <p:nvPicPr>
          <p:cNvPr id="27" name="图片 26" descr="hot_face"/>
          <p:cNvPicPr>
            <a:picLocks noChangeAspect="1"/>
          </p:cNvPicPr>
          <p:nvPr/>
        </p:nvPicPr>
        <p:blipFill>
          <a:blip r:embed="rId5"/>
          <a:stretch>
            <a:fillRect/>
          </a:stretch>
        </p:blipFill>
        <p:spPr>
          <a:xfrm>
            <a:off x="4679633" y="2886030"/>
            <a:ext cx="360000" cy="359410"/>
          </a:xfrm>
          <a:prstGeom prst="rect">
            <a:avLst/>
          </a:prstGeom>
        </p:spPr>
      </p:pic>
      <p:pic>
        <p:nvPicPr>
          <p:cNvPr id="28" name="图片 27" descr="innocent"/>
          <p:cNvPicPr>
            <a:picLocks noChangeAspect="1"/>
          </p:cNvPicPr>
          <p:nvPr/>
        </p:nvPicPr>
        <p:blipFill>
          <a:blip r:embed="rId6"/>
          <a:stretch>
            <a:fillRect/>
          </a:stretch>
        </p:blipFill>
        <p:spPr>
          <a:xfrm>
            <a:off x="4679633" y="3548335"/>
            <a:ext cx="360000" cy="359410"/>
          </a:xfrm>
          <a:prstGeom prst="rect">
            <a:avLst/>
          </a:prstGeom>
        </p:spPr>
      </p:pic>
      <p:grpSp>
        <p:nvGrpSpPr>
          <p:cNvPr id="40" name="组合 39"/>
          <p:cNvGrpSpPr/>
          <p:nvPr/>
        </p:nvGrpSpPr>
        <p:grpSpPr>
          <a:xfrm>
            <a:off x="7067550" y="4587240"/>
            <a:ext cx="4044315" cy="720090"/>
            <a:chOff x="10636" y="7453"/>
            <a:chExt cx="6369" cy="1134"/>
          </a:xfrm>
        </p:grpSpPr>
        <p:pic>
          <p:nvPicPr>
            <p:cNvPr id="33" name="图片 32" descr="innocent"/>
            <p:cNvPicPr>
              <a:picLocks noChangeAspect="1"/>
            </p:cNvPicPr>
            <p:nvPr/>
          </p:nvPicPr>
          <p:blipFill>
            <a:blip r:embed="rId6"/>
            <a:stretch>
              <a:fillRect/>
            </a:stretch>
          </p:blipFill>
          <p:spPr>
            <a:xfrm>
              <a:off x="10636" y="7453"/>
              <a:ext cx="1134" cy="1134"/>
            </a:xfrm>
            <a:prstGeom prst="rect">
              <a:avLst/>
            </a:prstGeom>
          </p:spPr>
        </p:pic>
        <p:pic>
          <p:nvPicPr>
            <p:cNvPr id="34" name="图片 33" descr="hot_face"/>
            <p:cNvPicPr>
              <a:picLocks noChangeAspect="1"/>
            </p:cNvPicPr>
            <p:nvPr/>
          </p:nvPicPr>
          <p:blipFill>
            <a:blip r:embed="rId5"/>
            <a:stretch>
              <a:fillRect/>
            </a:stretch>
          </p:blipFill>
          <p:spPr>
            <a:xfrm>
              <a:off x="13233" y="7453"/>
              <a:ext cx="1134" cy="1134"/>
            </a:xfrm>
            <a:prstGeom prst="rect">
              <a:avLst/>
            </a:prstGeom>
          </p:spPr>
        </p:pic>
        <p:pic>
          <p:nvPicPr>
            <p:cNvPr id="37" name="图片 36" descr="slightly_smiling_face"/>
            <p:cNvPicPr>
              <a:picLocks noChangeAspect="1"/>
            </p:cNvPicPr>
            <p:nvPr/>
          </p:nvPicPr>
          <p:blipFill>
            <a:blip r:embed="rId7"/>
            <a:stretch>
              <a:fillRect/>
            </a:stretch>
          </p:blipFill>
          <p:spPr>
            <a:xfrm>
              <a:off x="15871" y="7453"/>
              <a:ext cx="1134" cy="1134"/>
            </a:xfrm>
            <a:prstGeom prst="rect">
              <a:avLst/>
            </a:prstGeom>
          </p:spPr>
        </p:pic>
        <p:sp>
          <p:nvSpPr>
            <p:cNvPr id="38" name="文本框 37"/>
            <p:cNvSpPr txBox="1"/>
            <p:nvPr/>
          </p:nvSpPr>
          <p:spPr>
            <a:xfrm>
              <a:off x="12135" y="7608"/>
              <a:ext cx="619" cy="822"/>
            </a:xfrm>
            <a:prstGeom prst="rect">
              <a:avLst/>
            </a:prstGeom>
            <a:noFill/>
          </p:spPr>
          <p:txBody>
            <a:bodyPr wrap="square" rtlCol="0">
              <a:spAutoFit/>
            </a:bodyPr>
            <a:lstStyle/>
            <a:p>
              <a:r>
                <a:rPr lang="en-US" altLang="zh-CN" sz="2800" b="1"/>
                <a:t>+</a:t>
              </a:r>
            </a:p>
          </p:txBody>
        </p:sp>
        <p:sp>
          <p:nvSpPr>
            <p:cNvPr id="39" name="文本框 38"/>
            <p:cNvSpPr txBox="1"/>
            <p:nvPr/>
          </p:nvSpPr>
          <p:spPr>
            <a:xfrm>
              <a:off x="14916" y="7608"/>
              <a:ext cx="619" cy="822"/>
            </a:xfrm>
            <a:prstGeom prst="rect">
              <a:avLst/>
            </a:prstGeom>
            <a:noFill/>
          </p:spPr>
          <p:txBody>
            <a:bodyPr wrap="square" rtlCol="0">
              <a:spAutoFit/>
            </a:bodyPr>
            <a:lstStyle/>
            <a:p>
              <a:r>
                <a:rPr lang="en-US" altLang="zh-CN" sz="2800" b="1"/>
                <a:t>=</a:t>
              </a:r>
            </a:p>
          </p:txBody>
        </p:sp>
      </p:grpSp>
      <p:sp>
        <p:nvSpPr>
          <p:cNvPr id="41" name="文本框 40"/>
          <p:cNvSpPr txBox="1"/>
          <p:nvPr/>
        </p:nvSpPr>
        <p:spPr>
          <a:xfrm>
            <a:off x="6721475" y="5619115"/>
            <a:ext cx="4954905" cy="460375"/>
          </a:xfrm>
          <a:prstGeom prst="rect">
            <a:avLst/>
          </a:prstGeom>
          <a:noFill/>
        </p:spPr>
        <p:txBody>
          <a:bodyPr wrap="square" rtlCol="0">
            <a:spAutoFit/>
          </a:bodyPr>
          <a:lstStyle/>
          <a:p>
            <a:pPr algn="ctr"/>
            <a:r>
              <a:rPr lang="en-US" altLang="zh-CN" sz="2400" b="1">
                <a:solidFill>
                  <a:schemeClr val="bg1"/>
                </a:solidFill>
              </a:rPr>
              <a:t>A: Hybrid Learned Index !</a:t>
            </a:r>
          </a:p>
        </p:txBody>
      </p:sp>
      <p:graphicFrame>
        <p:nvGraphicFramePr>
          <p:cNvPr id="9" name="表格 8"/>
          <p:cNvGraphicFramePr/>
          <p:nvPr>
            <p:custDataLst>
              <p:tags r:id="rId2"/>
            </p:custDataLst>
          </p:nvPr>
        </p:nvGraphicFramePr>
        <p:xfrm>
          <a:off x="664845" y="4057015"/>
          <a:ext cx="5145405" cy="2294890"/>
        </p:xfrm>
        <a:graphic>
          <a:graphicData uri="http://schemas.openxmlformats.org/drawingml/2006/table">
            <a:tbl>
              <a:tblPr/>
              <a:tblGrid>
                <a:gridCol w="1303655">
                  <a:extLst>
                    <a:ext uri="{9D8B030D-6E8A-4147-A177-3AD203B41FA5}">
                      <a16:colId xmlns:a16="http://schemas.microsoft.com/office/drawing/2014/main" val="20000"/>
                    </a:ext>
                  </a:extLst>
                </a:gridCol>
                <a:gridCol w="1993265">
                  <a:extLst>
                    <a:ext uri="{9D8B030D-6E8A-4147-A177-3AD203B41FA5}">
                      <a16:colId xmlns:a16="http://schemas.microsoft.com/office/drawing/2014/main" val="20001"/>
                    </a:ext>
                  </a:extLst>
                </a:gridCol>
                <a:gridCol w="1848485">
                  <a:extLst>
                    <a:ext uri="{9D8B030D-6E8A-4147-A177-3AD203B41FA5}">
                      <a16:colId xmlns:a16="http://schemas.microsoft.com/office/drawing/2014/main" val="20002"/>
                    </a:ext>
                  </a:extLst>
                </a:gridCol>
              </a:tblGrid>
              <a:tr h="380365">
                <a:tc>
                  <a:txBody>
                    <a:bodyPr/>
                    <a:lstStyle/>
                    <a:p>
                      <a:pPr algn="ctr">
                        <a:spcBef>
                          <a:spcPct val="0"/>
                        </a:spcBef>
                        <a:spcAft>
                          <a:spcPct val="0"/>
                        </a:spcAft>
                      </a:pPr>
                      <a:endParaRPr sz="1400" b="1">
                        <a:ea typeface="宋体" panose="02010600030101010101" pitchFamily="2" charset="-122"/>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Lookup-only (MOPS/s)</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algn="ctr">
                        <a:buClrTx/>
                        <a:buSzTx/>
                        <a:buFontTx/>
                      </a:pPr>
                      <a:r>
                        <a:rPr lang="en-US" altLang="zh-CN" sz="1400" b="1">
                          <a:ea typeface="Calibri" panose="020F0502020204030204"/>
                          <a:cs typeface="+mn-lt"/>
                        </a:rPr>
                        <a:t>Insert-only (MOPS/s)</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381000">
                <a:tc>
                  <a:txBody>
                    <a:bodyPr/>
                    <a:lstStyle/>
                    <a:p>
                      <a:pPr marL="0" indent="0" algn="ctr">
                        <a:spcBef>
                          <a:spcPct val="0"/>
                        </a:spcBef>
                        <a:spcAft>
                          <a:spcPct val="0"/>
                        </a:spcAft>
                      </a:pPr>
                      <a:r>
                        <a:rPr lang="zh-CN" altLang="en-US" sz="1400" b="1" baseline="30000">
                          <a:ea typeface="Calibri" panose="020F0502020204030204"/>
                          <a:cs typeface="+mn-lt"/>
                        </a:rPr>
                        <a:t>★</a:t>
                      </a:r>
                      <a:r>
                        <a:rPr lang="en-US" altLang="zh-CN" sz="1400" b="1">
                          <a:ea typeface="Calibri" panose="020F0502020204030204"/>
                          <a:cs typeface="+mn-lt"/>
                        </a:rPr>
                        <a:t>ALEX+</a:t>
                      </a:r>
                      <a:endParaRPr lang="zh-CN" altLang="en-US" sz="1400" b="1" baseline="30000">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136.65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algn="ctr">
                        <a:buClrTx/>
                        <a:buSzTx/>
                        <a:buFontTx/>
                      </a:pPr>
                      <a:r>
                        <a:rPr lang="en-US" altLang="zh-CN" sz="1400" b="1">
                          <a:ea typeface="Calibri" panose="020F0502020204030204"/>
                          <a:cs typeface="+mn-lt"/>
                        </a:rPr>
                        <a:t>26.33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379730">
                <a:tc>
                  <a:txBody>
                    <a:bodyPr/>
                    <a:lstStyle/>
                    <a:p>
                      <a:pPr marL="0" indent="0" algn="ctr">
                        <a:spcBef>
                          <a:spcPct val="0"/>
                        </a:spcBef>
                        <a:spcAft>
                          <a:spcPct val="0"/>
                        </a:spcAft>
                      </a:pPr>
                      <a:r>
                        <a:rPr lang="zh-CN" altLang="en-US" sz="1400" b="1" baseline="30000">
                          <a:ea typeface="Calibri" panose="020F0502020204030204"/>
                          <a:cs typeface="+mn-lt"/>
                          <a:sym typeface="+mn-ea"/>
                        </a:rPr>
                        <a:t>★</a:t>
                      </a:r>
                      <a:r>
                        <a:rPr lang="en-US" altLang="zh-CN" sz="1400" b="1">
                          <a:ea typeface="Calibri" panose="020F0502020204030204"/>
                          <a:cs typeface="+mn-lt"/>
                        </a:rPr>
                        <a:t>LIPP+</a:t>
                      </a:r>
                      <a:endParaRPr lang="en-US" altLang="zh-CN" sz="1400" b="1" baseline="30000">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173.54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algn="ctr">
                        <a:buClrTx/>
                        <a:buSzTx/>
                        <a:buFontTx/>
                      </a:pPr>
                      <a:r>
                        <a:rPr lang="en-US" altLang="zh-CN" sz="1400" b="1">
                          <a:ea typeface="Calibri" panose="020F0502020204030204"/>
                          <a:cs typeface="+mn-lt"/>
                        </a:rPr>
                        <a:t>4.02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r h="381000">
                <a:tc>
                  <a:txBody>
                    <a:bodyPr/>
                    <a:lstStyle/>
                    <a:p>
                      <a:pPr marL="0" indent="0" algn="ctr">
                        <a:spcBef>
                          <a:spcPct val="0"/>
                        </a:spcBef>
                        <a:spcAft>
                          <a:spcPct val="0"/>
                        </a:spcAft>
                      </a:pPr>
                      <a:r>
                        <a:rPr lang="zh-CN" altLang="en-US" sz="1400" b="1" baseline="30000">
                          <a:ea typeface="Calibri" panose="020F0502020204030204"/>
                          <a:cs typeface="+mn-lt"/>
                          <a:sym typeface="+mn-ea"/>
                        </a:rPr>
                        <a:t>★</a:t>
                      </a:r>
                      <a:r>
                        <a:rPr lang="en-US" altLang="zh-CN" sz="1400" b="1">
                          <a:ea typeface="Calibri" panose="020F0502020204030204"/>
                          <a:cs typeface="+mn-lt"/>
                        </a:rPr>
                        <a:t>FINEdex</a:t>
                      </a:r>
                      <a:endParaRPr lang="en-US" altLang="zh-CN" sz="1400" b="1" baseline="30000">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62.91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algn="ctr">
                        <a:buClrTx/>
                        <a:buSzTx/>
                        <a:buFontTx/>
                      </a:pPr>
                      <a:r>
                        <a:rPr lang="en-US" altLang="zh-CN" sz="1400" b="1">
                          <a:ea typeface="Calibri" panose="020F0502020204030204"/>
                          <a:cs typeface="+mn-lt"/>
                        </a:rPr>
                        <a:t>18.08</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r h="380365">
                <a:tc>
                  <a:txBody>
                    <a:bodyPr/>
                    <a:lstStyle/>
                    <a:p>
                      <a:pPr marL="0" indent="0" algn="ctr">
                        <a:spcBef>
                          <a:spcPct val="0"/>
                        </a:spcBef>
                        <a:spcAft>
                          <a:spcPct val="0"/>
                        </a:spcAft>
                      </a:pPr>
                      <a:r>
                        <a:rPr lang="zh-CN" altLang="en-US" sz="1400" b="1" baseline="30000">
                          <a:ea typeface="Calibri" panose="020F0502020204030204"/>
                          <a:cs typeface="+mn-lt"/>
                          <a:sym typeface="+mn-ea"/>
                        </a:rPr>
                        <a:t>★</a:t>
                      </a:r>
                      <a:r>
                        <a:rPr lang="en-US" altLang="zh-CN" sz="1400" b="1">
                          <a:ea typeface="Calibri" panose="020F0502020204030204"/>
                          <a:cs typeface="+mn-lt"/>
                        </a:rPr>
                        <a:t>XIndex</a:t>
                      </a:r>
                      <a:endParaRPr lang="en-US" altLang="zh-CN" sz="1400" b="1" baseline="30000">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70.75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algn="ctr">
                        <a:buClrTx/>
                        <a:buSzTx/>
                        <a:buFontTx/>
                      </a:pPr>
                      <a:r>
                        <a:rPr lang="en-US" altLang="zh-CN" sz="1400" b="1">
                          <a:ea typeface="Calibri" panose="020F0502020204030204"/>
                          <a:cs typeface="+mn-lt"/>
                        </a:rPr>
                        <a:t>14.60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4"/>
                  </a:ext>
                </a:extLst>
              </a:tr>
              <a:tr h="392430">
                <a:tc>
                  <a:txBody>
                    <a:bodyPr/>
                    <a:lstStyle/>
                    <a:p>
                      <a:pPr marL="0" indent="0" algn="ctr">
                        <a:spcBef>
                          <a:spcPct val="0"/>
                        </a:spcBef>
                        <a:spcAft>
                          <a:spcPct val="0"/>
                        </a:spcAft>
                      </a:pPr>
                      <a:r>
                        <a:rPr lang="en-US" altLang="zh-CN" sz="1400" b="1">
                          <a:ea typeface="Calibri" panose="020F0502020204030204"/>
                          <a:cs typeface="+mn-lt"/>
                        </a:rPr>
                        <a:t>*ART-OLC</a:t>
                      </a:r>
                      <a:endParaRPr lang="en-US" altLang="zh-CN" sz="1400" b="1" baseline="30000">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90.80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algn="ctr">
                        <a:buClrTx/>
                        <a:buSzTx/>
                        <a:buFontTx/>
                      </a:pPr>
                      <a:r>
                        <a:rPr lang="en-US" altLang="zh-CN" sz="1400" b="1">
                          <a:ea typeface="Calibri" panose="020F0502020204030204"/>
                          <a:cs typeface="+mn-lt"/>
                        </a:rPr>
                        <a:t>34.32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3" name="矩形 12"/>
          <p:cNvSpPr/>
          <p:nvPr/>
        </p:nvSpPr>
        <p:spPr>
          <a:xfrm>
            <a:off x="3957955" y="5963285"/>
            <a:ext cx="1871980" cy="392430"/>
          </a:xfrm>
          <a:prstGeom prst="rect">
            <a:avLst/>
          </a:prstGeom>
          <a:noFill/>
          <a:ln w="381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矩形 13"/>
          <p:cNvSpPr/>
          <p:nvPr/>
        </p:nvSpPr>
        <p:spPr>
          <a:xfrm>
            <a:off x="1955800" y="4825365"/>
            <a:ext cx="2016125" cy="375285"/>
          </a:xfrm>
          <a:prstGeom prst="rect">
            <a:avLst/>
          </a:prstGeom>
          <a:noFill/>
          <a:ln w="381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灯片编号占位符 14"/>
          <p:cNvSpPr>
            <a:spLocks noGrp="1"/>
          </p:cNvSpPr>
          <p:nvPr>
            <p:ph type="sldNum" sz="quarter" idx="12"/>
          </p:nvPr>
        </p:nvSpPr>
        <p:spPr/>
        <p:txBody>
          <a:bodyPr/>
          <a:lstStyle/>
          <a:p>
            <a:fld id="{49AE70B2-8BF9-45C0-BB95-33D1B9D3A854}" type="slidenum">
              <a:rPr lang="zh-CN" altLang="en-US" smtClean="0"/>
              <a:t>5</a:t>
            </a:fld>
            <a:endParaRPr lang="zh-CN" altLang="en-US"/>
          </a:p>
        </p:txBody>
      </p:sp>
      <p:sp>
        <p:nvSpPr>
          <p:cNvPr id="24" name="文本框 23"/>
          <p:cNvSpPr txBox="1"/>
          <p:nvPr/>
        </p:nvSpPr>
        <p:spPr>
          <a:xfrm>
            <a:off x="766445" y="6441440"/>
            <a:ext cx="4238625" cy="306705"/>
          </a:xfrm>
          <a:prstGeom prst="rect">
            <a:avLst/>
          </a:prstGeom>
          <a:noFill/>
        </p:spPr>
        <p:txBody>
          <a:bodyPr wrap="square" rtlCol="0">
            <a:spAutoFit/>
          </a:bodyPr>
          <a:lstStyle/>
          <a:p>
            <a:pPr indent="0" fontAlgn="auto">
              <a:lnSpc>
                <a:spcPct val="100000"/>
              </a:lnSpc>
            </a:pPr>
            <a:r>
              <a:rPr lang="zh-CN" altLang="en-US" sz="1400" baseline="30000">
                <a:ea typeface="Calibri" panose="020F0502020204030204"/>
                <a:cs typeface="+mn-lt"/>
                <a:sym typeface="+mn-ea"/>
              </a:rPr>
              <a:t>★</a:t>
            </a:r>
            <a:r>
              <a:rPr lang="en-US" altLang="zh-CN" sz="1400">
                <a:ea typeface="Calibri" panose="020F0502020204030204"/>
                <a:cs typeface="+mn-lt"/>
                <a:sym typeface="+mn-ea"/>
              </a:rPr>
              <a:t>learned indexes    *traditional indexes </a:t>
            </a:r>
          </a:p>
        </p:txBody>
      </p:sp>
      <p:pic>
        <p:nvPicPr>
          <p:cNvPr id="5" name="图片 4" descr="创新点"/>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59195" y="5377815"/>
            <a:ext cx="801370" cy="80137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lstStyle/>
          <a:p>
            <a:r>
              <a:rPr lang="en-US" altLang="zh-CN" b="1"/>
              <a:t>C2: Limitation of Learned Index</a:t>
            </a:r>
          </a:p>
        </p:txBody>
      </p:sp>
      <p:sp>
        <p:nvSpPr>
          <p:cNvPr id="5" name="内容占位符 4"/>
          <p:cNvSpPr>
            <a:spLocks noGrp="1"/>
          </p:cNvSpPr>
          <p:nvPr>
            <p:ph idx="1"/>
          </p:nvPr>
        </p:nvSpPr>
        <p:spPr>
          <a:xfrm>
            <a:off x="608330" y="1500505"/>
            <a:ext cx="6571615" cy="1569720"/>
          </a:xfrm>
        </p:spPr>
        <p:txBody>
          <a:bodyPr>
            <a:normAutofit/>
          </a:bodyPr>
          <a:lstStyle/>
          <a:p>
            <a:pPr>
              <a:buFont typeface="Wingdings" panose="05000000000000000000" charset="0"/>
              <a:buChar char="v"/>
            </a:pPr>
            <a:r>
              <a:rPr lang="en-US" altLang="zh-CN" sz="2000" b="1" dirty="0">
                <a:solidFill>
                  <a:schemeClr val="tx1"/>
                </a:solidFill>
              </a:rPr>
              <a:t> Prediction Errors in Existing Learned Index</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dirty="0">
                <a:solidFill>
                  <a:schemeClr val="tx1"/>
                </a:solidFill>
              </a:rPr>
              <a:t> Write bottleneck</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endParaRPr lang="en-US" altLang="zh-CN" sz="1800" dirty="0">
              <a:solidFill>
                <a:schemeClr val="tx1"/>
              </a:solidFill>
            </a:endParaRPr>
          </a:p>
        </p:txBody>
      </p:sp>
      <p:sp>
        <p:nvSpPr>
          <p:cNvPr id="3" name="灯片编号占位符 2"/>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12" name="内容占位符 4"/>
          <p:cNvSpPr>
            <a:spLocks noGrp="1"/>
          </p:cNvSpPr>
          <p:nvPr/>
        </p:nvSpPr>
        <p:spPr>
          <a:xfrm>
            <a:off x="6709410" y="1500505"/>
            <a:ext cx="5336540" cy="156972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b="1">
              <a:solidFill>
                <a:schemeClr val="tx1"/>
              </a:solidFill>
            </a:endParaRP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a:solidFill>
                  <a:schemeClr val="tx1"/>
                </a:solidFill>
              </a:rPr>
              <a:t> Secondary search bottleneck</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endParaRPr lang="en-US" altLang="zh-CN" sz="1800">
              <a:solidFill>
                <a:schemeClr val="tx1"/>
              </a:solidFill>
            </a:endParaRPr>
          </a:p>
        </p:txBody>
      </p:sp>
      <p:sp>
        <p:nvSpPr>
          <p:cNvPr id="13" name="圆角矩形 12"/>
          <p:cNvSpPr/>
          <p:nvPr>
            <p:custDataLst>
              <p:tags r:id="rId2"/>
            </p:custDataLst>
          </p:nvPr>
        </p:nvSpPr>
        <p:spPr>
          <a:xfrm>
            <a:off x="7244398" y="5584190"/>
            <a:ext cx="3762375" cy="49657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ym typeface="+mn-ea"/>
              </a:rPr>
              <a:t>Secondary search</a:t>
            </a:r>
            <a:endParaRPr lang="en-US" altLang="zh-CN" sz="2400" b="1"/>
          </a:p>
        </p:txBody>
      </p:sp>
      <p:sp>
        <p:nvSpPr>
          <p:cNvPr id="14" name="圆角矩形 13"/>
          <p:cNvSpPr/>
          <p:nvPr>
            <p:custDataLst>
              <p:tags r:id="rId3"/>
            </p:custDataLst>
          </p:nvPr>
        </p:nvSpPr>
        <p:spPr>
          <a:xfrm>
            <a:off x="1238250" y="5588635"/>
            <a:ext cx="3745865" cy="48768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Write amplification</a:t>
            </a:r>
          </a:p>
        </p:txBody>
      </p:sp>
      <p:pic>
        <p:nvPicPr>
          <p:cNvPr id="11" name="图片 10" descr="prediction error_00"/>
          <p:cNvPicPr>
            <a:picLocks noChangeAspect="1"/>
          </p:cNvPicPr>
          <p:nvPr/>
        </p:nvPicPr>
        <p:blipFill>
          <a:blip r:embed="rId10"/>
          <a:stretch>
            <a:fillRect/>
          </a:stretch>
        </p:blipFill>
        <p:spPr>
          <a:xfrm>
            <a:off x="7476646" y="2844483"/>
            <a:ext cx="3622363" cy="2433600"/>
          </a:xfrm>
          <a:prstGeom prst="rect">
            <a:avLst/>
          </a:prstGeom>
        </p:spPr>
      </p:pic>
      <p:pic>
        <p:nvPicPr>
          <p:cNvPr id="34" name="图片 33" descr="hot_face"/>
          <p:cNvPicPr>
            <a:picLocks noChangeAspect="1"/>
          </p:cNvPicPr>
          <p:nvPr>
            <p:custDataLst>
              <p:tags r:id="rId4"/>
            </p:custDataLst>
          </p:nvPr>
        </p:nvPicPr>
        <p:blipFill>
          <a:blip r:embed="rId11"/>
          <a:stretch>
            <a:fillRect/>
          </a:stretch>
        </p:blipFill>
        <p:spPr>
          <a:xfrm>
            <a:off x="5082858" y="5472430"/>
            <a:ext cx="720090" cy="720090"/>
          </a:xfrm>
          <a:prstGeom prst="rect">
            <a:avLst/>
          </a:prstGeom>
        </p:spPr>
      </p:pic>
      <p:pic>
        <p:nvPicPr>
          <p:cNvPr id="8" name="图片 7" descr="hot_face"/>
          <p:cNvPicPr>
            <a:picLocks noChangeAspect="1"/>
          </p:cNvPicPr>
          <p:nvPr>
            <p:custDataLst>
              <p:tags r:id="rId5"/>
            </p:custDataLst>
          </p:nvPr>
        </p:nvPicPr>
        <p:blipFill>
          <a:blip r:embed="rId11"/>
          <a:stretch>
            <a:fillRect/>
          </a:stretch>
        </p:blipFill>
        <p:spPr>
          <a:xfrm>
            <a:off x="11059096" y="5472430"/>
            <a:ext cx="720090" cy="720090"/>
          </a:xfrm>
          <a:prstGeom prst="rect">
            <a:avLst/>
          </a:prstGeom>
        </p:spPr>
      </p:pic>
      <p:sp>
        <p:nvSpPr>
          <p:cNvPr id="10" name="文本框 9"/>
          <p:cNvSpPr txBox="1"/>
          <p:nvPr>
            <p:custDataLst>
              <p:tags r:id="rId6"/>
            </p:custDataLst>
          </p:nvPr>
        </p:nvSpPr>
        <p:spPr>
          <a:xfrm>
            <a:off x="6202045" y="6136640"/>
            <a:ext cx="5601970" cy="583565"/>
          </a:xfrm>
          <a:prstGeom prst="rect">
            <a:avLst/>
          </a:prstGeom>
          <a:noFill/>
        </p:spPr>
        <p:txBody>
          <a:bodyPr wrap="square" rtlCol="0">
            <a:spAutoFit/>
          </a:bodyPr>
          <a:lstStyle/>
          <a:p>
            <a:pPr algn="ctr"/>
            <a:r>
              <a:rPr lang="en-US" altLang="zh-CN" sz="1600" b="1">
                <a:solidFill>
                  <a:schemeClr val="tx1"/>
                </a:solidFill>
              </a:rPr>
              <a:t>FINEdex &amp; XIndex perform </a:t>
            </a:r>
            <a:r>
              <a:rPr lang="en-US" altLang="zh-CN" sz="1600" b="1">
                <a:solidFill>
                  <a:srgbClr val="FF0066"/>
                </a:solidFill>
              </a:rPr>
              <a:t>poor</a:t>
            </a:r>
            <a:r>
              <a:rPr lang="en-US" altLang="zh-CN" sz="1600" b="1">
                <a:solidFill>
                  <a:schemeClr val="tx1"/>
                </a:solidFill>
              </a:rPr>
              <a:t> in lookups.</a:t>
            </a:r>
          </a:p>
          <a:p>
            <a:pPr algn="ctr"/>
            <a:r>
              <a:rPr lang="en-US" altLang="zh-CN" sz="1600" b="1">
                <a:sym typeface="+mn-ea"/>
              </a:rPr>
              <a:t>ALEX+ saturate the memory at</a:t>
            </a:r>
            <a:r>
              <a:rPr lang="en-US" altLang="zh-CN" sz="1600" b="1">
                <a:solidFill>
                  <a:srgbClr val="FF0000"/>
                </a:solidFill>
                <a:sym typeface="+mn-ea"/>
              </a:rPr>
              <a:t> </a:t>
            </a:r>
            <a:r>
              <a:rPr lang="en-US" altLang="zh-CN" sz="1600" b="1">
                <a:solidFill>
                  <a:srgbClr val="FF0066"/>
                </a:solidFill>
                <a:sym typeface="+mn-ea"/>
              </a:rPr>
              <a:t>16~32</a:t>
            </a:r>
            <a:r>
              <a:rPr lang="en-US" altLang="zh-CN" sz="1600" b="1">
                <a:solidFill>
                  <a:srgbClr val="FF0000"/>
                </a:solidFill>
                <a:sym typeface="+mn-ea"/>
              </a:rPr>
              <a:t> </a:t>
            </a:r>
            <a:r>
              <a:rPr lang="en-US" altLang="zh-CN" sz="1600" b="1">
                <a:sym typeface="+mn-ea"/>
              </a:rPr>
              <a:t>threads!</a:t>
            </a:r>
            <a:endParaRPr lang="en-US" altLang="zh-CN" sz="1600" b="1">
              <a:solidFill>
                <a:schemeClr val="tx1"/>
              </a:solidFill>
            </a:endParaRPr>
          </a:p>
        </p:txBody>
      </p:sp>
      <p:sp>
        <p:nvSpPr>
          <p:cNvPr id="15" name="文本框 14"/>
          <p:cNvSpPr txBox="1"/>
          <p:nvPr>
            <p:custDataLst>
              <p:tags r:id="rId7"/>
            </p:custDataLst>
          </p:nvPr>
        </p:nvSpPr>
        <p:spPr>
          <a:xfrm>
            <a:off x="521335" y="6136640"/>
            <a:ext cx="5149850" cy="337185"/>
          </a:xfrm>
          <a:prstGeom prst="rect">
            <a:avLst/>
          </a:prstGeom>
          <a:noFill/>
        </p:spPr>
        <p:txBody>
          <a:bodyPr wrap="square" rtlCol="0">
            <a:spAutoFit/>
          </a:bodyPr>
          <a:lstStyle/>
          <a:p>
            <a:pPr algn="ctr"/>
            <a:r>
              <a:rPr lang="en-US" altLang="zh-CN" sz="1600" b="1">
                <a:solidFill>
                  <a:schemeClr val="tx1"/>
                </a:solidFill>
              </a:rPr>
              <a:t>Create conflict node: </a:t>
            </a:r>
            <a:r>
              <a:rPr lang="en-US" altLang="zh-CN" sz="1600" b="1">
                <a:solidFill>
                  <a:srgbClr val="FF0066"/>
                </a:solidFill>
              </a:rPr>
              <a:t>40.7%</a:t>
            </a:r>
            <a:r>
              <a:rPr lang="en-US" altLang="zh-CN" sz="1600" b="1">
                <a:solidFill>
                  <a:schemeClr val="tx1"/>
                </a:solidFill>
              </a:rPr>
              <a:t>  Data shift: </a:t>
            </a:r>
            <a:r>
              <a:rPr lang="en-US" altLang="zh-CN" sz="1600" b="1">
                <a:solidFill>
                  <a:srgbClr val="FF0066"/>
                </a:solidFill>
              </a:rPr>
              <a:t>25.2%</a:t>
            </a:r>
            <a:r>
              <a:rPr lang="en-US" altLang="zh-CN" sz="1600" b="1">
                <a:solidFill>
                  <a:schemeClr val="tx1"/>
                </a:solidFill>
              </a:rPr>
              <a:t> </a:t>
            </a:r>
          </a:p>
        </p:txBody>
      </p:sp>
      <p:pic>
        <p:nvPicPr>
          <p:cNvPr id="17" name="图片 16" descr="prediction_error_write_00"/>
          <p:cNvPicPr>
            <a:picLocks noChangeAspect="1"/>
          </p:cNvPicPr>
          <p:nvPr/>
        </p:nvPicPr>
        <p:blipFill>
          <a:blip r:embed="rId12"/>
          <a:stretch>
            <a:fillRect/>
          </a:stretch>
        </p:blipFill>
        <p:spPr>
          <a:xfrm>
            <a:off x="1116330" y="2856865"/>
            <a:ext cx="4457700" cy="2426970"/>
          </a:xfrm>
          <a:prstGeom prst="rect">
            <a:avLst/>
          </a:prstGeom>
        </p:spPr>
      </p:pic>
      <p:sp>
        <p:nvSpPr>
          <p:cNvPr id="18" name="椭圆 17"/>
          <p:cNvSpPr/>
          <p:nvPr/>
        </p:nvSpPr>
        <p:spPr>
          <a:xfrm>
            <a:off x="1482090" y="3958590"/>
            <a:ext cx="1328420" cy="408305"/>
          </a:xfrm>
          <a:prstGeom prst="ellipse">
            <a:avLst/>
          </a:prstGeom>
          <a:noFill/>
          <a:ln w="28575">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椭圆 18"/>
          <p:cNvSpPr/>
          <p:nvPr/>
        </p:nvSpPr>
        <p:spPr>
          <a:xfrm>
            <a:off x="4434205" y="4290695"/>
            <a:ext cx="791845" cy="293370"/>
          </a:xfrm>
          <a:prstGeom prst="ellipse">
            <a:avLst/>
          </a:prstGeom>
          <a:noFill/>
          <a:ln w="28575">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C3: Limitation of ART</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45" name="内容占位符 44"/>
          <p:cNvSpPr>
            <a:spLocks noGrp="1"/>
          </p:cNvSpPr>
          <p:nvPr>
            <p:ph idx="1"/>
          </p:nvPr>
        </p:nvSpPr>
        <p:spPr>
          <a:xfrm>
            <a:off x="608330" y="1500505"/>
            <a:ext cx="6410325" cy="1569720"/>
          </a:xfrm>
        </p:spPr>
        <p:txBody>
          <a:bodyPr/>
          <a:lstStyle/>
          <a:p>
            <a:pPr>
              <a:buFont typeface="Wingdings" panose="05000000000000000000" charset="0"/>
              <a:buChar char="v"/>
            </a:pPr>
            <a:r>
              <a:rPr lang="en-US" altLang="zh-CN" sz="2000" b="1" dirty="0">
                <a:solidFill>
                  <a:schemeClr val="tx1"/>
                </a:solidFill>
              </a:rPr>
              <a:t> Complex Issues in ART</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dirty="0">
                <a:solidFill>
                  <a:schemeClr val="tx1"/>
                </a:solidFill>
              </a:rPr>
              <a:t> Long traversal length</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endParaRPr lang="en-US" altLang="zh-CN" sz="1800" dirty="0">
              <a:solidFill>
                <a:schemeClr val="tx1"/>
              </a:solidFill>
            </a:endParaRPr>
          </a:p>
        </p:txBody>
      </p:sp>
      <p:sp>
        <p:nvSpPr>
          <p:cNvPr id="46" name="内容占位符 4"/>
          <p:cNvSpPr>
            <a:spLocks noGrp="1"/>
          </p:cNvSpPr>
          <p:nvPr/>
        </p:nvSpPr>
        <p:spPr>
          <a:xfrm>
            <a:off x="6709410" y="1500505"/>
            <a:ext cx="5336540" cy="156972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b="1">
              <a:solidFill>
                <a:schemeClr val="tx1"/>
              </a:solidFill>
            </a:endParaRP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a:solidFill>
                  <a:schemeClr val="tx1"/>
                </a:solidFill>
              </a:rPr>
              <a:t> Block problem</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endParaRPr lang="en-US" altLang="zh-CN" sz="1800">
              <a:solidFill>
                <a:schemeClr val="tx1"/>
              </a:solidFill>
            </a:endParaRPr>
          </a:p>
        </p:txBody>
      </p:sp>
      <p:sp>
        <p:nvSpPr>
          <p:cNvPr id="179" name="圆角矩形 178"/>
          <p:cNvSpPr/>
          <p:nvPr/>
        </p:nvSpPr>
        <p:spPr>
          <a:xfrm>
            <a:off x="1238250" y="5588635"/>
            <a:ext cx="3745865" cy="48768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Long length traversal</a:t>
            </a:r>
          </a:p>
        </p:txBody>
      </p:sp>
      <p:sp>
        <p:nvSpPr>
          <p:cNvPr id="180" name="圆角矩形 179"/>
          <p:cNvSpPr/>
          <p:nvPr/>
        </p:nvSpPr>
        <p:spPr>
          <a:xfrm>
            <a:off x="7244398" y="5584190"/>
            <a:ext cx="3762375" cy="496570"/>
          </a:xfrm>
          <a:prstGeom prst="roundRect">
            <a:avLst/>
          </a:prstGeom>
          <a:solidFill>
            <a:srgbClr val="FF0066"/>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Blocked sibling nodes</a:t>
            </a:r>
          </a:p>
        </p:txBody>
      </p:sp>
      <p:grpSp>
        <p:nvGrpSpPr>
          <p:cNvPr id="196" name="组合 195"/>
          <p:cNvGrpSpPr/>
          <p:nvPr/>
        </p:nvGrpSpPr>
        <p:grpSpPr>
          <a:xfrm>
            <a:off x="1050925" y="2393315"/>
            <a:ext cx="3785235" cy="2954020"/>
            <a:chOff x="1655" y="4038"/>
            <a:chExt cx="5961" cy="4652"/>
          </a:xfrm>
        </p:grpSpPr>
        <p:sp>
          <p:nvSpPr>
            <p:cNvPr id="142" name="椭圆 141"/>
            <p:cNvSpPr/>
            <p:nvPr/>
          </p:nvSpPr>
          <p:spPr>
            <a:xfrm>
              <a:off x="3982" y="5055"/>
              <a:ext cx="368" cy="367"/>
            </a:xfrm>
            <a:prstGeom prst="ellipse">
              <a:avLst/>
            </a:prstGeom>
            <a:solidFill>
              <a:srgbClr val="FF006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43" name="组合 142"/>
            <p:cNvGrpSpPr/>
            <p:nvPr/>
          </p:nvGrpSpPr>
          <p:grpSpPr>
            <a:xfrm>
              <a:off x="3476" y="5796"/>
              <a:ext cx="1465" cy="366"/>
              <a:chOff x="2899" y="6235"/>
              <a:chExt cx="1465" cy="366"/>
            </a:xfrm>
          </p:grpSpPr>
          <p:sp>
            <p:nvSpPr>
              <p:cNvPr id="144" name="椭圆 143"/>
              <p:cNvSpPr/>
              <p:nvPr/>
            </p:nvSpPr>
            <p:spPr>
              <a:xfrm>
                <a:off x="2899" y="6235"/>
                <a:ext cx="368" cy="367"/>
              </a:xfrm>
              <a:prstGeom prst="ellipse">
                <a:avLst/>
              </a:prstGeom>
              <a:solidFill>
                <a:srgbClr val="FF006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5" name="椭圆 144"/>
              <p:cNvSpPr/>
              <p:nvPr/>
            </p:nvSpPr>
            <p:spPr>
              <a:xfrm>
                <a:off x="3996" y="6235"/>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6" name="组合 145"/>
            <p:cNvGrpSpPr/>
            <p:nvPr/>
          </p:nvGrpSpPr>
          <p:grpSpPr>
            <a:xfrm>
              <a:off x="2970" y="6536"/>
              <a:ext cx="2863" cy="366"/>
              <a:chOff x="2393" y="6983"/>
              <a:chExt cx="2863" cy="366"/>
            </a:xfrm>
          </p:grpSpPr>
          <p:sp>
            <p:nvSpPr>
              <p:cNvPr id="147" name="椭圆 146"/>
              <p:cNvSpPr/>
              <p:nvPr/>
            </p:nvSpPr>
            <p:spPr>
              <a:xfrm>
                <a:off x="2393" y="6983"/>
                <a:ext cx="368" cy="367"/>
              </a:xfrm>
              <a:prstGeom prst="ellipse">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8" name="椭圆 147"/>
              <p:cNvSpPr/>
              <p:nvPr/>
            </p:nvSpPr>
            <p:spPr>
              <a:xfrm>
                <a:off x="4888" y="6983"/>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9" name="椭圆 148"/>
              <p:cNvSpPr/>
              <p:nvPr/>
            </p:nvSpPr>
            <p:spPr>
              <a:xfrm>
                <a:off x="3336" y="6983"/>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50" name="组合 149"/>
            <p:cNvGrpSpPr/>
            <p:nvPr/>
          </p:nvGrpSpPr>
          <p:grpSpPr>
            <a:xfrm>
              <a:off x="2464" y="7287"/>
              <a:ext cx="4261" cy="370"/>
              <a:chOff x="11912" y="7239"/>
              <a:chExt cx="4261" cy="370"/>
            </a:xfrm>
          </p:grpSpPr>
          <p:sp>
            <p:nvSpPr>
              <p:cNvPr id="151" name="椭圆 150"/>
              <p:cNvSpPr/>
              <p:nvPr/>
            </p:nvSpPr>
            <p:spPr>
              <a:xfrm>
                <a:off x="11912" y="7239"/>
                <a:ext cx="368" cy="367"/>
              </a:xfrm>
              <a:prstGeom prst="ellipse">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2" name="椭圆 151"/>
              <p:cNvSpPr/>
              <p:nvPr/>
            </p:nvSpPr>
            <p:spPr>
              <a:xfrm>
                <a:off x="15805" y="7239"/>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3" name="椭圆 152"/>
              <p:cNvSpPr/>
              <p:nvPr/>
            </p:nvSpPr>
            <p:spPr>
              <a:xfrm>
                <a:off x="14397" y="7239"/>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4" name="椭圆 153"/>
              <p:cNvSpPr/>
              <p:nvPr/>
            </p:nvSpPr>
            <p:spPr>
              <a:xfrm>
                <a:off x="13545" y="7239"/>
                <a:ext cx="368" cy="367"/>
              </a:xfrm>
              <a:prstGeom prst="ellipse">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5" name="椭圆 154"/>
              <p:cNvSpPr/>
              <p:nvPr/>
            </p:nvSpPr>
            <p:spPr>
              <a:xfrm>
                <a:off x="12731" y="7241"/>
                <a:ext cx="368" cy="367"/>
              </a:xfrm>
              <a:prstGeom prst="ellipse">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56" name="组合 155"/>
            <p:cNvGrpSpPr/>
            <p:nvPr/>
          </p:nvGrpSpPr>
          <p:grpSpPr>
            <a:xfrm>
              <a:off x="1958" y="8016"/>
              <a:ext cx="5659" cy="366"/>
              <a:chOff x="1381" y="8495"/>
              <a:chExt cx="5659" cy="366"/>
            </a:xfrm>
          </p:grpSpPr>
          <p:sp>
            <p:nvSpPr>
              <p:cNvPr id="157" name="椭圆 156"/>
              <p:cNvSpPr/>
              <p:nvPr/>
            </p:nvSpPr>
            <p:spPr>
              <a:xfrm>
                <a:off x="1381" y="8495"/>
                <a:ext cx="368" cy="367"/>
              </a:xfrm>
              <a:prstGeom prst="ellipse">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8" name="椭圆 157"/>
              <p:cNvSpPr/>
              <p:nvPr/>
            </p:nvSpPr>
            <p:spPr>
              <a:xfrm>
                <a:off x="6672" y="8495"/>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9" name="椭圆 158"/>
              <p:cNvSpPr/>
              <p:nvPr/>
            </p:nvSpPr>
            <p:spPr>
              <a:xfrm>
                <a:off x="2495" y="8495"/>
                <a:ext cx="368" cy="367"/>
              </a:xfrm>
              <a:prstGeom prst="ellipse">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0" name="椭圆 159"/>
              <p:cNvSpPr/>
              <p:nvPr/>
            </p:nvSpPr>
            <p:spPr>
              <a:xfrm>
                <a:off x="5276" y="8495"/>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cxnSp>
          <p:nvCxnSpPr>
            <p:cNvPr id="161" name="直接箭头连接符 160"/>
            <p:cNvCxnSpPr/>
            <p:nvPr/>
          </p:nvCxnSpPr>
          <p:spPr>
            <a:xfrm flipH="1">
              <a:off x="3648" y="5351"/>
              <a:ext cx="401" cy="469"/>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2" name="直接箭头连接符 161"/>
            <p:cNvCxnSpPr>
              <a:stCxn id="142" idx="5"/>
            </p:cNvCxnSpPr>
            <p:nvPr/>
          </p:nvCxnSpPr>
          <p:spPr>
            <a:xfrm>
              <a:off x="4296" y="5368"/>
              <a:ext cx="461" cy="428"/>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3" name="直接箭头连接符 162"/>
            <p:cNvCxnSpPr/>
            <p:nvPr/>
          </p:nvCxnSpPr>
          <p:spPr>
            <a:xfrm flipH="1">
              <a:off x="3154" y="6109"/>
              <a:ext cx="37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4" name="直接箭头连接符 163"/>
            <p:cNvCxnSpPr/>
            <p:nvPr/>
          </p:nvCxnSpPr>
          <p:spPr>
            <a:xfrm>
              <a:off x="3790" y="6109"/>
              <a:ext cx="307"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5" name="直接箭头连接符 164"/>
            <p:cNvCxnSpPr/>
            <p:nvPr/>
          </p:nvCxnSpPr>
          <p:spPr>
            <a:xfrm>
              <a:off x="4887" y="6109"/>
              <a:ext cx="762"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6" name="直接箭头连接符 165"/>
            <p:cNvCxnSpPr/>
            <p:nvPr/>
          </p:nvCxnSpPr>
          <p:spPr>
            <a:xfrm flipH="1">
              <a:off x="2648" y="6849"/>
              <a:ext cx="37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7" name="直接箭头连接符 166"/>
            <p:cNvCxnSpPr/>
            <p:nvPr/>
          </p:nvCxnSpPr>
          <p:spPr>
            <a:xfrm flipH="1">
              <a:off x="2142" y="7589"/>
              <a:ext cx="37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8" name="直接箭头连接符 167"/>
            <p:cNvCxnSpPr/>
            <p:nvPr/>
          </p:nvCxnSpPr>
          <p:spPr>
            <a:xfrm>
              <a:off x="2778" y="7589"/>
              <a:ext cx="478"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9" name="直接箭头连接符 168"/>
            <p:cNvCxnSpPr/>
            <p:nvPr/>
          </p:nvCxnSpPr>
          <p:spPr>
            <a:xfrm flipH="1">
              <a:off x="5133" y="6849"/>
              <a:ext cx="38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70" name="直接箭头连接符 169"/>
            <p:cNvCxnSpPr/>
            <p:nvPr/>
          </p:nvCxnSpPr>
          <p:spPr>
            <a:xfrm>
              <a:off x="5779" y="6849"/>
              <a:ext cx="632" cy="480"/>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71" name="直接箭头连接符 170"/>
            <p:cNvCxnSpPr/>
            <p:nvPr/>
          </p:nvCxnSpPr>
          <p:spPr>
            <a:xfrm flipH="1">
              <a:off x="6037" y="7589"/>
              <a:ext cx="374"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72" name="直接箭头连接符 171"/>
            <p:cNvCxnSpPr/>
            <p:nvPr/>
          </p:nvCxnSpPr>
          <p:spPr>
            <a:xfrm>
              <a:off x="6671" y="7589"/>
              <a:ext cx="632" cy="481"/>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77" name="直接箭头连接符 176"/>
            <p:cNvCxnSpPr>
              <a:stCxn id="147" idx="5"/>
              <a:endCxn id="154" idx="0"/>
            </p:cNvCxnSpPr>
            <p:nvPr/>
          </p:nvCxnSpPr>
          <p:spPr>
            <a:xfrm>
              <a:off x="3284" y="6849"/>
              <a:ext cx="997" cy="438"/>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78" name="直接箭头连接符 177"/>
            <p:cNvCxnSpPr>
              <a:stCxn id="147" idx="4"/>
              <a:endCxn id="155" idx="0"/>
            </p:cNvCxnSpPr>
            <p:nvPr/>
          </p:nvCxnSpPr>
          <p:spPr>
            <a:xfrm>
              <a:off x="3154" y="6903"/>
              <a:ext cx="313" cy="386"/>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sp>
          <p:nvSpPr>
            <p:cNvPr id="95" name="椭圆 94"/>
            <p:cNvSpPr/>
            <p:nvPr/>
          </p:nvSpPr>
          <p:spPr>
            <a:xfrm rot="18000000">
              <a:off x="2981" y="5051"/>
              <a:ext cx="1782" cy="992"/>
            </a:xfrm>
            <a:prstGeom prst="ellipse">
              <a:avLst/>
            </a:prstGeom>
            <a:noFill/>
            <a:ln w="76200">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FF0066"/>
                </a:solidFill>
              </a:endParaRPr>
            </a:p>
          </p:txBody>
        </p:sp>
        <p:sp>
          <p:nvSpPr>
            <p:cNvPr id="185" name="任意多边形 184"/>
            <p:cNvSpPr/>
            <p:nvPr/>
          </p:nvSpPr>
          <p:spPr>
            <a:xfrm>
              <a:off x="1662" y="6354"/>
              <a:ext cx="3237" cy="2336"/>
            </a:xfrm>
            <a:custGeom>
              <a:avLst/>
              <a:gdLst>
                <a:gd name="connsiteX0" fmla="*/ 1301 w 3237"/>
                <a:gd name="connsiteY0" fmla="*/ 108 h 2336"/>
                <a:gd name="connsiteX1" fmla="*/ 51 w 3237"/>
                <a:gd name="connsiteY1" fmla="*/ 2077 h 2336"/>
                <a:gd name="connsiteX2" fmla="*/ 3079 w 3237"/>
                <a:gd name="connsiteY2" fmla="*/ 2012 h 2336"/>
                <a:gd name="connsiteX3" fmla="*/ 2535 w 3237"/>
                <a:gd name="connsiteY3" fmla="*/ 732 h 2336"/>
                <a:gd name="connsiteX4" fmla="*/ 1301 w 3237"/>
                <a:gd name="connsiteY4" fmla="*/ 108 h 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7" h="2336">
                  <a:moveTo>
                    <a:pt x="1301" y="108"/>
                  </a:moveTo>
                  <a:cubicBezTo>
                    <a:pt x="942" y="476"/>
                    <a:pt x="-260" y="1675"/>
                    <a:pt x="51" y="2077"/>
                  </a:cubicBezTo>
                  <a:cubicBezTo>
                    <a:pt x="362" y="2478"/>
                    <a:pt x="2720" y="2380"/>
                    <a:pt x="3079" y="2012"/>
                  </a:cubicBezTo>
                  <a:cubicBezTo>
                    <a:pt x="3438" y="1645"/>
                    <a:pt x="3156" y="1060"/>
                    <a:pt x="2535" y="732"/>
                  </a:cubicBezTo>
                  <a:cubicBezTo>
                    <a:pt x="1914" y="404"/>
                    <a:pt x="1660" y="-260"/>
                    <a:pt x="1301" y="108"/>
                  </a:cubicBezTo>
                  <a:close/>
                </a:path>
              </a:pathLst>
            </a:custGeom>
            <a:noFill/>
            <a:ln w="762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92D050"/>
                </a:solidFill>
                <a:highlight>
                  <a:srgbClr val="FFFF00"/>
                </a:highlight>
              </a:endParaRPr>
            </a:p>
          </p:txBody>
        </p:sp>
        <p:sp>
          <p:nvSpPr>
            <p:cNvPr id="187" name="文本框 186"/>
            <p:cNvSpPr txBox="1"/>
            <p:nvPr/>
          </p:nvSpPr>
          <p:spPr>
            <a:xfrm rot="18180000">
              <a:off x="1928" y="5025"/>
              <a:ext cx="2457" cy="483"/>
            </a:xfrm>
            <a:prstGeom prst="rect">
              <a:avLst/>
            </a:prstGeom>
            <a:noFill/>
          </p:spPr>
          <p:txBody>
            <a:bodyPr wrap="square" rtlCol="0">
              <a:spAutoFit/>
            </a:bodyPr>
            <a:lstStyle/>
            <a:p>
              <a:pPr algn="ctr"/>
              <a:r>
                <a:rPr lang="en-US" altLang="zh-CN" sz="1400" b="1">
                  <a:solidFill>
                    <a:srgbClr val="FF0066"/>
                  </a:solidFill>
                </a:rPr>
                <a:t>common nodes</a:t>
              </a:r>
            </a:p>
          </p:txBody>
        </p:sp>
        <p:sp>
          <p:nvSpPr>
            <p:cNvPr id="189" name="文本框 188"/>
            <p:cNvSpPr txBox="1"/>
            <p:nvPr/>
          </p:nvSpPr>
          <p:spPr>
            <a:xfrm rot="18360000">
              <a:off x="542" y="6909"/>
              <a:ext cx="2709" cy="483"/>
            </a:xfrm>
            <a:prstGeom prst="rect">
              <a:avLst/>
            </a:prstGeom>
            <a:noFill/>
          </p:spPr>
          <p:txBody>
            <a:bodyPr wrap="square" rtlCol="0">
              <a:spAutoFit/>
            </a:bodyPr>
            <a:lstStyle/>
            <a:p>
              <a:pPr algn="ctr"/>
              <a:r>
                <a:rPr lang="en-US" altLang="zh-CN" sz="1400" b="1">
                  <a:solidFill>
                    <a:srgbClr val="FFC000"/>
                  </a:solidFill>
                </a:rPr>
                <a:t>subtree nodes</a:t>
              </a:r>
            </a:p>
          </p:txBody>
        </p:sp>
      </p:grpSp>
      <p:grpSp>
        <p:nvGrpSpPr>
          <p:cNvPr id="197" name="组合 196"/>
          <p:cNvGrpSpPr/>
          <p:nvPr/>
        </p:nvGrpSpPr>
        <p:grpSpPr>
          <a:xfrm>
            <a:off x="7242810" y="2974975"/>
            <a:ext cx="4443095" cy="2283289"/>
            <a:chOff x="11406" y="5055"/>
            <a:chExt cx="6997" cy="3596"/>
          </a:xfrm>
        </p:grpSpPr>
        <p:sp>
          <p:nvSpPr>
            <p:cNvPr id="6" name="椭圆 5"/>
            <p:cNvSpPr/>
            <p:nvPr/>
          </p:nvSpPr>
          <p:spPr>
            <a:xfrm>
              <a:off x="13430" y="5055"/>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2" name="组合 21"/>
            <p:cNvGrpSpPr/>
            <p:nvPr/>
          </p:nvGrpSpPr>
          <p:grpSpPr>
            <a:xfrm>
              <a:off x="12924" y="5796"/>
              <a:ext cx="1465" cy="367"/>
              <a:chOff x="2899" y="6235"/>
              <a:chExt cx="1465" cy="367"/>
            </a:xfrm>
          </p:grpSpPr>
          <p:sp>
            <p:nvSpPr>
              <p:cNvPr id="7" name="椭圆 6"/>
              <p:cNvSpPr/>
              <p:nvPr/>
            </p:nvSpPr>
            <p:spPr>
              <a:xfrm>
                <a:off x="2899" y="6235"/>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椭圆 10"/>
              <p:cNvSpPr/>
              <p:nvPr/>
            </p:nvSpPr>
            <p:spPr>
              <a:xfrm>
                <a:off x="3996" y="6235"/>
                <a:ext cx="368" cy="367"/>
              </a:xfrm>
              <a:prstGeom prst="ellipse">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1" name="组合 20"/>
            <p:cNvGrpSpPr/>
            <p:nvPr/>
          </p:nvGrpSpPr>
          <p:grpSpPr>
            <a:xfrm>
              <a:off x="12418" y="6536"/>
              <a:ext cx="2863" cy="366"/>
              <a:chOff x="2393" y="6983"/>
              <a:chExt cx="2863" cy="366"/>
            </a:xfrm>
          </p:grpSpPr>
          <p:sp>
            <p:nvSpPr>
              <p:cNvPr id="8" name="椭圆 7"/>
              <p:cNvSpPr/>
              <p:nvPr/>
            </p:nvSpPr>
            <p:spPr>
              <a:xfrm>
                <a:off x="2393" y="6983"/>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椭圆 11"/>
              <p:cNvSpPr/>
              <p:nvPr/>
            </p:nvSpPr>
            <p:spPr>
              <a:xfrm>
                <a:off x="4888" y="6983"/>
                <a:ext cx="368" cy="367"/>
              </a:xfrm>
              <a:prstGeom prst="ellipse">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椭圆 14"/>
              <p:cNvSpPr/>
              <p:nvPr/>
            </p:nvSpPr>
            <p:spPr>
              <a:xfrm>
                <a:off x="3336" y="6983"/>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93" name="组合 92"/>
            <p:cNvGrpSpPr/>
            <p:nvPr/>
          </p:nvGrpSpPr>
          <p:grpSpPr>
            <a:xfrm>
              <a:off x="11912" y="7287"/>
              <a:ext cx="4261" cy="370"/>
              <a:chOff x="11912" y="7239"/>
              <a:chExt cx="4261" cy="370"/>
            </a:xfrm>
          </p:grpSpPr>
          <p:sp>
            <p:nvSpPr>
              <p:cNvPr id="9" name="椭圆 8"/>
              <p:cNvSpPr/>
              <p:nvPr/>
            </p:nvSpPr>
            <p:spPr>
              <a:xfrm>
                <a:off x="11912" y="7239"/>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2"/>
              <p:cNvSpPr/>
              <p:nvPr/>
            </p:nvSpPr>
            <p:spPr>
              <a:xfrm>
                <a:off x="15805" y="7239"/>
                <a:ext cx="368" cy="367"/>
              </a:xfrm>
              <a:prstGeom prst="ellipse">
                <a:avLst/>
              </a:prstGeom>
              <a:solidFill>
                <a:srgbClr val="FF006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nvSpPr>
            <p:spPr>
              <a:xfrm>
                <a:off x="14397" y="7239"/>
                <a:ext cx="368" cy="367"/>
              </a:xfrm>
              <a:prstGeom prst="ellipse">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椭圆 90"/>
              <p:cNvSpPr/>
              <p:nvPr/>
            </p:nvSpPr>
            <p:spPr>
              <a:xfrm>
                <a:off x="13545" y="7239"/>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1" name="椭圆 100"/>
              <p:cNvSpPr/>
              <p:nvPr/>
            </p:nvSpPr>
            <p:spPr>
              <a:xfrm>
                <a:off x="12731" y="7241"/>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11406" y="8016"/>
              <a:ext cx="5659" cy="366"/>
              <a:chOff x="1381" y="8495"/>
              <a:chExt cx="5659" cy="366"/>
            </a:xfrm>
          </p:grpSpPr>
          <p:sp>
            <p:nvSpPr>
              <p:cNvPr id="10" name="椭圆 9"/>
              <p:cNvSpPr/>
              <p:nvPr/>
            </p:nvSpPr>
            <p:spPr>
              <a:xfrm>
                <a:off x="1381" y="8495"/>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椭圆 13"/>
              <p:cNvSpPr/>
              <p:nvPr/>
            </p:nvSpPr>
            <p:spPr>
              <a:xfrm>
                <a:off x="6672" y="8495"/>
                <a:ext cx="368" cy="367"/>
              </a:xfrm>
              <a:prstGeom prst="ellipse">
                <a:avLst/>
              </a:prstGeom>
              <a:solidFill>
                <a:srgbClr val="FF006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椭圆 16"/>
              <p:cNvSpPr/>
              <p:nvPr/>
            </p:nvSpPr>
            <p:spPr>
              <a:xfrm>
                <a:off x="2495" y="8495"/>
                <a:ext cx="368" cy="367"/>
              </a:xfrm>
              <a:prstGeom prst="ellipse">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椭圆 17"/>
              <p:cNvSpPr/>
              <p:nvPr/>
            </p:nvSpPr>
            <p:spPr>
              <a:xfrm>
                <a:off x="5276" y="8495"/>
                <a:ext cx="368" cy="367"/>
              </a:xfrm>
              <a:prstGeom prst="ellipse">
                <a:avLst/>
              </a:prstGeom>
              <a:solidFill>
                <a:srgbClr val="FF006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cxnSp>
          <p:nvCxnSpPr>
            <p:cNvPr id="23" name="直接箭头连接符 22"/>
            <p:cNvCxnSpPr/>
            <p:nvPr/>
          </p:nvCxnSpPr>
          <p:spPr>
            <a:xfrm flipH="1">
              <a:off x="13096" y="5351"/>
              <a:ext cx="401" cy="469"/>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4" name="直接箭头连接符 23"/>
            <p:cNvCxnSpPr>
              <a:stCxn id="6" idx="5"/>
            </p:cNvCxnSpPr>
            <p:nvPr/>
          </p:nvCxnSpPr>
          <p:spPr>
            <a:xfrm>
              <a:off x="13744" y="5368"/>
              <a:ext cx="461" cy="428"/>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5" name="直接箭头连接符 24"/>
            <p:cNvCxnSpPr/>
            <p:nvPr/>
          </p:nvCxnSpPr>
          <p:spPr>
            <a:xfrm flipH="1">
              <a:off x="12602" y="6109"/>
              <a:ext cx="37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6" name="直接箭头连接符 25"/>
            <p:cNvCxnSpPr/>
            <p:nvPr/>
          </p:nvCxnSpPr>
          <p:spPr>
            <a:xfrm>
              <a:off x="13238" y="6109"/>
              <a:ext cx="307"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箭头连接符 26"/>
            <p:cNvCxnSpPr/>
            <p:nvPr/>
          </p:nvCxnSpPr>
          <p:spPr>
            <a:xfrm>
              <a:off x="14335" y="6109"/>
              <a:ext cx="762"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8" name="直接箭头连接符 27"/>
            <p:cNvCxnSpPr/>
            <p:nvPr/>
          </p:nvCxnSpPr>
          <p:spPr>
            <a:xfrm flipH="1">
              <a:off x="12096" y="6849"/>
              <a:ext cx="37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p:nvPr/>
          </p:nvCxnSpPr>
          <p:spPr>
            <a:xfrm flipH="1">
              <a:off x="11590" y="7589"/>
              <a:ext cx="37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0" name="直接箭头连接符 29"/>
            <p:cNvCxnSpPr/>
            <p:nvPr/>
          </p:nvCxnSpPr>
          <p:spPr>
            <a:xfrm>
              <a:off x="12226" y="7589"/>
              <a:ext cx="478"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1" name="直接箭头连接符 30"/>
            <p:cNvCxnSpPr/>
            <p:nvPr/>
          </p:nvCxnSpPr>
          <p:spPr>
            <a:xfrm flipH="1">
              <a:off x="14581" y="6849"/>
              <a:ext cx="386"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2" name="直接箭头连接符 31"/>
            <p:cNvCxnSpPr/>
            <p:nvPr/>
          </p:nvCxnSpPr>
          <p:spPr>
            <a:xfrm>
              <a:off x="15227" y="6849"/>
              <a:ext cx="632" cy="480"/>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3" name="直接箭头连接符 32"/>
            <p:cNvCxnSpPr/>
            <p:nvPr/>
          </p:nvCxnSpPr>
          <p:spPr>
            <a:xfrm flipH="1">
              <a:off x="15485" y="7589"/>
              <a:ext cx="374" cy="427"/>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4" name="直接箭头连接符 33"/>
            <p:cNvCxnSpPr/>
            <p:nvPr/>
          </p:nvCxnSpPr>
          <p:spPr>
            <a:xfrm>
              <a:off x="16119" y="7589"/>
              <a:ext cx="632" cy="481"/>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sp>
          <p:nvSpPr>
            <p:cNvPr id="38" name="椭圆 37"/>
            <p:cNvSpPr/>
            <p:nvPr/>
          </p:nvSpPr>
          <p:spPr>
            <a:xfrm rot="7440000">
              <a:off x="13847" y="6608"/>
              <a:ext cx="2000" cy="876"/>
            </a:xfrm>
            <a:prstGeom prst="ellipse">
              <a:avLst/>
            </a:prstGeom>
            <a:noFill/>
            <a:ln w="762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41" name="组合 40"/>
            <p:cNvGrpSpPr/>
            <p:nvPr/>
          </p:nvGrpSpPr>
          <p:grpSpPr>
            <a:xfrm>
              <a:off x="15052" y="5797"/>
              <a:ext cx="2917" cy="672"/>
              <a:chOff x="5997" y="6547"/>
              <a:chExt cx="2917" cy="672"/>
            </a:xfrm>
          </p:grpSpPr>
          <p:pic>
            <p:nvPicPr>
              <p:cNvPr id="39" name="图片 38" descr="锁"/>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7" y="6547"/>
                <a:ext cx="672" cy="672"/>
              </a:xfrm>
              <a:prstGeom prst="rect">
                <a:avLst/>
              </a:prstGeom>
            </p:spPr>
          </p:pic>
          <p:sp>
            <p:nvSpPr>
              <p:cNvPr id="40" name="文本框 39"/>
              <p:cNvSpPr txBox="1"/>
              <p:nvPr/>
            </p:nvSpPr>
            <p:spPr>
              <a:xfrm>
                <a:off x="6329" y="6702"/>
                <a:ext cx="2585" cy="483"/>
              </a:xfrm>
              <a:prstGeom prst="rect">
                <a:avLst/>
              </a:prstGeom>
              <a:noFill/>
            </p:spPr>
            <p:txBody>
              <a:bodyPr wrap="square" rtlCol="0">
                <a:spAutoFit/>
              </a:bodyPr>
              <a:lstStyle/>
              <a:p>
                <a:pPr algn="ctr"/>
                <a:r>
                  <a:rPr lang="en-US" altLang="zh-CN" sz="1400" b="1">
                    <a:solidFill>
                      <a:srgbClr val="FFC000"/>
                    </a:solidFill>
                  </a:rPr>
                  <a:t>lock coupling</a:t>
                </a:r>
              </a:p>
            </p:txBody>
          </p:sp>
        </p:grpSp>
        <p:cxnSp>
          <p:nvCxnSpPr>
            <p:cNvPr id="94" name="直接箭头连接符 93"/>
            <p:cNvCxnSpPr>
              <a:stCxn id="8" idx="5"/>
              <a:endCxn id="91" idx="0"/>
            </p:cNvCxnSpPr>
            <p:nvPr/>
          </p:nvCxnSpPr>
          <p:spPr>
            <a:xfrm>
              <a:off x="12732" y="6849"/>
              <a:ext cx="997" cy="438"/>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2" name="直接箭头连接符 101"/>
            <p:cNvCxnSpPr>
              <a:stCxn id="8" idx="4"/>
              <a:endCxn id="101" idx="0"/>
            </p:cNvCxnSpPr>
            <p:nvPr/>
          </p:nvCxnSpPr>
          <p:spPr>
            <a:xfrm>
              <a:off x="12602" y="6903"/>
              <a:ext cx="313" cy="386"/>
            </a:xfrm>
            <a:prstGeom prst="straightConnector1">
              <a:avLst/>
            </a:prstGeom>
            <a:ln w="3175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sp>
          <p:nvSpPr>
            <p:cNvPr id="190" name="任意多边形 189"/>
            <p:cNvSpPr/>
            <p:nvPr/>
          </p:nvSpPr>
          <p:spPr>
            <a:xfrm>
              <a:off x="14948" y="6891"/>
              <a:ext cx="2334" cy="1760"/>
            </a:xfrm>
            <a:custGeom>
              <a:avLst/>
              <a:gdLst>
                <a:gd name="connsiteX0" fmla="*/ 569 w 2333"/>
                <a:gd name="connsiteY0" fmla="*/ 232 h 1759"/>
                <a:gd name="connsiteX1" fmla="*/ 90 w 2333"/>
                <a:gd name="connsiteY1" fmla="*/ 1566 h 1759"/>
                <a:gd name="connsiteX2" fmla="*/ 2298 w 2333"/>
                <a:gd name="connsiteY2" fmla="*/ 1504 h 1759"/>
                <a:gd name="connsiteX3" fmla="*/ 1339 w 2333"/>
                <a:gd name="connsiteY3" fmla="*/ 212 h 1759"/>
                <a:gd name="connsiteX4" fmla="*/ 569 w 2333"/>
                <a:gd name="connsiteY4" fmla="*/ 232 h 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4" h="1760">
                  <a:moveTo>
                    <a:pt x="569" y="232"/>
                  </a:moveTo>
                  <a:cubicBezTo>
                    <a:pt x="347" y="508"/>
                    <a:pt x="-219" y="1253"/>
                    <a:pt x="90" y="1566"/>
                  </a:cubicBezTo>
                  <a:cubicBezTo>
                    <a:pt x="399" y="1879"/>
                    <a:pt x="2076" y="1780"/>
                    <a:pt x="2298" y="1504"/>
                  </a:cubicBezTo>
                  <a:cubicBezTo>
                    <a:pt x="2520" y="1228"/>
                    <a:pt x="1648" y="525"/>
                    <a:pt x="1339" y="212"/>
                  </a:cubicBezTo>
                  <a:cubicBezTo>
                    <a:pt x="1030" y="-101"/>
                    <a:pt x="791" y="-44"/>
                    <a:pt x="569" y="232"/>
                  </a:cubicBezTo>
                  <a:close/>
                </a:path>
              </a:pathLst>
            </a:custGeom>
            <a:noFill/>
            <a:ln w="76200">
              <a:solidFill>
                <a:srgbClr val="FF006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文本框 190"/>
            <p:cNvSpPr txBox="1"/>
            <p:nvPr/>
          </p:nvSpPr>
          <p:spPr>
            <a:xfrm rot="2520000">
              <a:off x="15783" y="7147"/>
              <a:ext cx="2620" cy="483"/>
            </a:xfrm>
            <a:prstGeom prst="rect">
              <a:avLst/>
            </a:prstGeom>
            <a:noFill/>
          </p:spPr>
          <p:txBody>
            <a:bodyPr wrap="square" rtlCol="0">
              <a:spAutoFit/>
            </a:bodyPr>
            <a:lstStyle/>
            <a:p>
              <a:pPr algn="ctr"/>
              <a:r>
                <a:rPr lang="en-US" altLang="zh-CN" sz="1400" b="1">
                  <a:solidFill>
                    <a:srgbClr val="FF0066"/>
                  </a:solidFill>
                </a:rPr>
                <a:t>blocked nodes</a:t>
              </a:r>
            </a:p>
          </p:txBody>
        </p:sp>
      </p:grpSp>
      <p:sp>
        <p:nvSpPr>
          <p:cNvPr id="198" name="文本框 197"/>
          <p:cNvSpPr txBox="1"/>
          <p:nvPr/>
        </p:nvSpPr>
        <p:spPr>
          <a:xfrm>
            <a:off x="546735" y="6184900"/>
            <a:ext cx="5175250" cy="337185"/>
          </a:xfrm>
          <a:prstGeom prst="rect">
            <a:avLst/>
          </a:prstGeom>
          <a:noFill/>
        </p:spPr>
        <p:txBody>
          <a:bodyPr wrap="square" rtlCol="0">
            <a:spAutoFit/>
          </a:bodyPr>
          <a:lstStyle/>
          <a:p>
            <a:pPr algn="ctr"/>
            <a:r>
              <a:rPr lang="en-US" altLang="zh-CN" sz="1600" b="1">
                <a:solidFill>
                  <a:schemeClr val="tx1"/>
                </a:solidFill>
              </a:rPr>
              <a:t>All</a:t>
            </a:r>
            <a:r>
              <a:rPr lang="en-US" altLang="zh-CN" sz="1600" b="1">
                <a:solidFill>
                  <a:srgbClr val="FFC000"/>
                </a:solidFill>
              </a:rPr>
              <a:t> subtree nodes</a:t>
            </a:r>
            <a:r>
              <a:rPr lang="en-US" altLang="zh-CN" sz="1600" b="1">
                <a:solidFill>
                  <a:schemeClr val="tx1"/>
                </a:solidFill>
              </a:rPr>
              <a:t> traverse </a:t>
            </a:r>
            <a:r>
              <a:rPr lang="en-US" altLang="zh-CN" sz="1600" b="1">
                <a:solidFill>
                  <a:srgbClr val="FF0066"/>
                </a:solidFill>
              </a:rPr>
              <a:t>common nodes</a:t>
            </a:r>
            <a:r>
              <a:rPr lang="en-US" altLang="zh-CN" sz="1600" b="1">
                <a:solidFill>
                  <a:schemeClr val="tx1"/>
                </a:solidFill>
              </a:rPr>
              <a:t>!</a:t>
            </a:r>
          </a:p>
        </p:txBody>
      </p:sp>
      <p:sp>
        <p:nvSpPr>
          <p:cNvPr id="199" name="文本框 198"/>
          <p:cNvSpPr txBox="1"/>
          <p:nvPr/>
        </p:nvSpPr>
        <p:spPr>
          <a:xfrm>
            <a:off x="6470017" y="6184901"/>
            <a:ext cx="5435211" cy="338554"/>
          </a:xfrm>
          <a:prstGeom prst="rect">
            <a:avLst/>
          </a:prstGeom>
          <a:noFill/>
        </p:spPr>
        <p:txBody>
          <a:bodyPr wrap="square" rtlCol="0">
            <a:spAutoFit/>
          </a:bodyPr>
          <a:lstStyle/>
          <a:p>
            <a:pPr algn="ctr"/>
            <a:r>
              <a:rPr lang="en-US" altLang="zh-CN" sz="1600" b="1" dirty="0">
                <a:solidFill>
                  <a:schemeClr val="tx1"/>
                </a:solidFill>
              </a:rPr>
              <a:t>Insert with</a:t>
            </a:r>
            <a:r>
              <a:rPr lang="en-US" altLang="zh-CN" sz="1600" b="1" dirty="0">
                <a:solidFill>
                  <a:srgbClr val="FFC000"/>
                </a:solidFill>
              </a:rPr>
              <a:t> lock coupling </a:t>
            </a:r>
            <a:r>
              <a:rPr lang="en-US" altLang="zh-CN" sz="1600" b="1" dirty="0">
                <a:solidFill>
                  <a:schemeClr val="tx1"/>
                </a:solidFill>
              </a:rPr>
              <a:t>scheme </a:t>
            </a:r>
            <a:r>
              <a:rPr lang="en-US" altLang="zh-CN" sz="1600" b="1" dirty="0">
                <a:solidFill>
                  <a:srgbClr val="FF0066"/>
                </a:solidFill>
              </a:rPr>
              <a:t>blocks nodes</a:t>
            </a:r>
            <a:r>
              <a:rPr lang="en-US" altLang="zh-CN" sz="1600" b="1" dirty="0"/>
              <a:t>!</a:t>
            </a:r>
            <a:r>
              <a:rPr lang="en-US" altLang="zh-CN" sz="1600" b="1" dirty="0">
                <a:solidFill>
                  <a:srgbClr val="FF0066"/>
                </a:solidFill>
              </a:rPr>
              <a:t>  </a:t>
            </a:r>
          </a:p>
        </p:txBody>
      </p:sp>
      <p:pic>
        <p:nvPicPr>
          <p:cNvPr id="200" name="图片 199" descr="hot_face"/>
          <p:cNvPicPr>
            <a:picLocks noChangeAspect="1"/>
          </p:cNvPicPr>
          <p:nvPr/>
        </p:nvPicPr>
        <p:blipFill>
          <a:blip r:embed="rId6"/>
          <a:stretch>
            <a:fillRect/>
          </a:stretch>
        </p:blipFill>
        <p:spPr>
          <a:xfrm>
            <a:off x="5082858" y="5472430"/>
            <a:ext cx="720090" cy="720090"/>
          </a:xfrm>
          <a:prstGeom prst="rect">
            <a:avLst/>
          </a:prstGeom>
        </p:spPr>
      </p:pic>
      <p:pic>
        <p:nvPicPr>
          <p:cNvPr id="201" name="图片 200" descr="hot_face"/>
          <p:cNvPicPr>
            <a:picLocks noChangeAspect="1"/>
          </p:cNvPicPr>
          <p:nvPr/>
        </p:nvPicPr>
        <p:blipFill>
          <a:blip r:embed="rId6"/>
          <a:stretch>
            <a:fillRect/>
          </a:stretch>
        </p:blipFill>
        <p:spPr>
          <a:xfrm>
            <a:off x="11059096" y="5472430"/>
            <a:ext cx="720090" cy="72009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normAutofit/>
          </a:bodyPr>
          <a:lstStyle/>
          <a:p>
            <a:r>
              <a:rPr lang="en-US" altLang="zh-CN" b="1"/>
              <a:t>Our Solution: ALT-index</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8</a:t>
            </a:fld>
            <a:endParaRPr lang="zh-CN" altLang="en-US"/>
          </a:p>
        </p:txBody>
      </p:sp>
      <p:sp>
        <p:nvSpPr>
          <p:cNvPr id="45" name="内容占位符 44"/>
          <p:cNvSpPr>
            <a:spLocks noGrp="1"/>
          </p:cNvSpPr>
          <p:nvPr/>
        </p:nvSpPr>
        <p:spPr>
          <a:xfrm>
            <a:off x="608330" y="1500505"/>
            <a:ext cx="7241540" cy="509778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v"/>
            </a:pPr>
            <a:r>
              <a:rPr lang="en-US" altLang="zh-CN" sz="2000" b="1">
                <a:solidFill>
                  <a:schemeClr val="tx1"/>
                </a:solidFill>
              </a:rPr>
              <a:t> ALT-index Overview</a:t>
            </a:r>
          </a:p>
          <a:p>
            <a:pPr marL="800100" lvl="1" indent="-342900" defTabSz="914400">
              <a:lnSpc>
                <a:spcPct val="200000"/>
              </a:lnSpc>
              <a:buFont typeface="+mj-ea"/>
              <a:buAutoNum type="circleNumDbPlain"/>
              <a:tabLst>
                <a:tab pos="1609725" algn="l"/>
                <a:tab pos="1609725" algn="l"/>
                <a:tab pos="1609725" algn="l"/>
                <a:tab pos="1609725" algn="l"/>
                <a:tab pos="1609725" algn="l"/>
                <a:tab pos="1609725" algn="l"/>
                <a:tab pos="1609725" algn="l"/>
                <a:tab pos="1609725" algn="l"/>
              </a:tabLst>
            </a:pPr>
            <a:r>
              <a:rPr lang="en-US" altLang="zh-CN" sz="1800">
                <a:solidFill>
                  <a:schemeClr val="tx1"/>
                </a:solidFill>
              </a:rPr>
              <a:t> Hybrid Construction</a:t>
            </a:r>
          </a:p>
          <a:p>
            <a:pPr lvl="2" defTabSz="914400">
              <a:lnSpc>
                <a:spcPct val="15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a:solidFill>
                  <a:schemeClr val="tx1"/>
                </a:solidFill>
              </a:rPr>
              <a:t> Two layer design</a:t>
            </a:r>
          </a:p>
          <a:p>
            <a:pPr lvl="2" defTabSz="914400">
              <a:lnSpc>
                <a:spcPct val="15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a:solidFill>
                  <a:schemeClr val="tx1"/>
                </a:solidFill>
              </a:rPr>
              <a:t> Conflict dataflow</a:t>
            </a:r>
          </a:p>
          <a:p>
            <a:pPr marL="800100" lvl="1" indent="-342900" defTabSz="914400">
              <a:lnSpc>
                <a:spcPct val="200000"/>
              </a:lnSpc>
              <a:buFont typeface="+mj-ea"/>
              <a:buAutoNum type="circleNumDbPlain"/>
              <a:tabLst>
                <a:tab pos="1609725" algn="l"/>
                <a:tab pos="1609725" algn="l"/>
                <a:tab pos="1609725" algn="l"/>
                <a:tab pos="1609725" algn="l"/>
                <a:tab pos="1609725" algn="l"/>
                <a:tab pos="1609725" algn="l"/>
                <a:tab pos="1609725" algn="l"/>
                <a:tab pos="1609725" algn="l"/>
              </a:tabLst>
            </a:pPr>
            <a:r>
              <a:rPr lang="en-US" altLang="zh-CN" sz="1800">
                <a:solidFill>
                  <a:schemeClr val="tx1"/>
                </a:solidFill>
              </a:rPr>
              <a:t> Learned Index Layer</a:t>
            </a:r>
          </a:p>
          <a:p>
            <a:pPr lvl="2" algn="l" defTabSz="914400">
              <a:lnSpc>
                <a:spcPct val="150000"/>
              </a:lnSpc>
              <a:buClrTx/>
              <a:buSzTx/>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a:solidFill>
                  <a:schemeClr val="tx1"/>
                </a:solidFill>
              </a:rPr>
              <a:t> GPL algorithm</a:t>
            </a:r>
          </a:p>
          <a:p>
            <a:pPr lvl="2" algn="l" defTabSz="914400">
              <a:lnSpc>
                <a:spcPct val="150000"/>
              </a:lnSpc>
              <a:buClrTx/>
              <a:buSzTx/>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a:solidFill>
                  <a:schemeClr val="tx1"/>
                </a:solidFill>
              </a:rPr>
              <a:t> Dynamic retraining</a:t>
            </a:r>
          </a:p>
          <a:p>
            <a:pPr marL="800100" lvl="1" indent="-342900" defTabSz="914400">
              <a:lnSpc>
                <a:spcPct val="200000"/>
              </a:lnSpc>
              <a:buFont typeface="+mj-ea"/>
              <a:buAutoNum type="circleNumDbPlain"/>
              <a:tabLst>
                <a:tab pos="1609725" algn="l"/>
                <a:tab pos="1609725" algn="l"/>
                <a:tab pos="1609725" algn="l"/>
                <a:tab pos="1609725" algn="l"/>
                <a:tab pos="1609725" algn="l"/>
                <a:tab pos="1609725" algn="l"/>
                <a:tab pos="1609725" algn="l"/>
                <a:tab pos="1609725" algn="l"/>
              </a:tabLst>
            </a:pPr>
            <a:r>
              <a:rPr lang="en-US" altLang="zh-CN" sz="1800">
                <a:solidFill>
                  <a:schemeClr val="tx1"/>
                </a:solidFill>
              </a:rPr>
              <a:t> Optimized ART Layer</a:t>
            </a:r>
          </a:p>
          <a:p>
            <a:pPr lvl="2" algn="l" defTabSz="914400">
              <a:lnSpc>
                <a:spcPct val="150000"/>
              </a:lnSpc>
              <a:buClrTx/>
              <a:buSzTx/>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a:solidFill>
                  <a:schemeClr val="tx1"/>
                </a:solidFill>
              </a:rPr>
              <a:t> Fast pointer buffer</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endParaRPr lang="en-US" altLang="zh-CN">
              <a:solidFill>
                <a:schemeClr val="tx1"/>
              </a:solidFill>
            </a:endParaRPr>
          </a:p>
        </p:txBody>
      </p:sp>
      <p:pic>
        <p:nvPicPr>
          <p:cNvPr id="5" name="图片 4"/>
          <p:cNvPicPr>
            <a:picLocks noChangeAspect="1"/>
          </p:cNvPicPr>
          <p:nvPr/>
        </p:nvPicPr>
        <p:blipFill>
          <a:blip r:embed="rId4"/>
          <a:srcRect b="462"/>
          <a:stretch>
            <a:fillRect/>
          </a:stretch>
        </p:blipFill>
        <p:spPr>
          <a:xfrm>
            <a:off x="4951730" y="1414780"/>
            <a:ext cx="6718300" cy="4654550"/>
          </a:xfrm>
          <a:prstGeom prst="rect">
            <a:avLst/>
          </a:prstGeom>
        </p:spPr>
      </p:pic>
      <p:sp>
        <p:nvSpPr>
          <p:cNvPr id="3" name="矩形 2"/>
          <p:cNvSpPr/>
          <p:nvPr/>
        </p:nvSpPr>
        <p:spPr>
          <a:xfrm>
            <a:off x="11246485" y="1327150"/>
            <a:ext cx="831215" cy="4907280"/>
          </a:xfrm>
          <a:prstGeom prst="rect">
            <a:avLst/>
          </a:prstGeom>
          <a:noFill/>
          <a:ln w="38100">
            <a:solidFill>
              <a:schemeClr val="accent6">
                <a:lumMod val="60000"/>
                <a:lumOff val="40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5024120" y="1327150"/>
            <a:ext cx="6165215" cy="2044065"/>
          </a:xfrm>
          <a:prstGeom prst="rect">
            <a:avLst/>
          </a:prstGeom>
          <a:noFill/>
          <a:ln w="38100">
            <a:solidFill>
              <a:schemeClr val="accent2">
                <a:lumMod val="60000"/>
                <a:lumOff val="40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5035550" y="3878580"/>
            <a:ext cx="6165215" cy="2355215"/>
          </a:xfrm>
          <a:prstGeom prst="rect">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1535410" y="3336925"/>
            <a:ext cx="532130" cy="622300"/>
          </a:xfrm>
          <a:prstGeom prst="rect">
            <a:avLst/>
          </a:prstGeom>
          <a:noFill/>
        </p:spPr>
        <p:txBody>
          <a:bodyPr wrap="square" rtlCol="0">
            <a:noAutofit/>
          </a:bodyPr>
          <a:lstStyle/>
          <a:p>
            <a:pPr algn="ctr"/>
            <a:r>
              <a:rPr lang="zh-CN" altLang="en-US" sz="2800">
                <a:solidFill>
                  <a:schemeClr val="accent6">
                    <a:lumMod val="75000"/>
                  </a:schemeClr>
                </a:solidFill>
              </a:rPr>
              <a:t>①</a:t>
            </a:r>
          </a:p>
        </p:txBody>
      </p:sp>
      <p:sp>
        <p:nvSpPr>
          <p:cNvPr id="10" name="文本框 9"/>
          <p:cNvSpPr txBox="1"/>
          <p:nvPr/>
        </p:nvSpPr>
        <p:spPr>
          <a:xfrm>
            <a:off x="10611485" y="1327785"/>
            <a:ext cx="578485" cy="518160"/>
          </a:xfrm>
          <a:prstGeom prst="rect">
            <a:avLst/>
          </a:prstGeom>
          <a:noFill/>
        </p:spPr>
        <p:txBody>
          <a:bodyPr wrap="square" rtlCol="0">
            <a:noAutofit/>
          </a:bodyPr>
          <a:lstStyle/>
          <a:p>
            <a:pPr algn="ctr"/>
            <a:r>
              <a:rPr lang="zh-CN" altLang="en-US" sz="2800">
                <a:solidFill>
                  <a:schemeClr val="accent2">
                    <a:lumMod val="75000"/>
                  </a:schemeClr>
                </a:solidFill>
              </a:rPr>
              <a:t>②</a:t>
            </a:r>
          </a:p>
        </p:txBody>
      </p:sp>
      <p:sp>
        <p:nvSpPr>
          <p:cNvPr id="11" name="文本框 10"/>
          <p:cNvSpPr txBox="1"/>
          <p:nvPr/>
        </p:nvSpPr>
        <p:spPr>
          <a:xfrm>
            <a:off x="10589260" y="5702935"/>
            <a:ext cx="578485" cy="518160"/>
          </a:xfrm>
          <a:prstGeom prst="rect">
            <a:avLst/>
          </a:prstGeom>
          <a:noFill/>
        </p:spPr>
        <p:txBody>
          <a:bodyPr wrap="square" rtlCol="0">
            <a:noAutofit/>
          </a:bodyPr>
          <a:lstStyle/>
          <a:p>
            <a:pPr algn="ctr"/>
            <a:r>
              <a:rPr lang="zh-CN" altLang="en-US" sz="2800">
                <a:solidFill>
                  <a:schemeClr val="accent1">
                    <a:lumMod val="75000"/>
                  </a:schemeClr>
                </a:solidFill>
              </a:rPr>
              <a:t>③</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1365" cy="1308735"/>
          </a:xfrm>
          <a:prstGeom prst="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08400" y="351225"/>
            <a:ext cx="10969200" cy="705600"/>
          </a:xfrm>
        </p:spPr>
        <p:txBody>
          <a:bodyPr/>
          <a:lstStyle/>
          <a:p>
            <a:r>
              <a:rPr lang="en-US" altLang="zh-CN" b="1">
                <a:sym typeface="+mn-ea"/>
              </a:rPr>
              <a:t>O1: Hybrid Construction</a:t>
            </a:r>
            <a:endParaRPr lang="en-US" altLang="zh-CN" b="1"/>
          </a:p>
        </p:txBody>
      </p:sp>
      <p:sp>
        <p:nvSpPr>
          <p:cNvPr id="11" name="内容占位符 10"/>
          <p:cNvSpPr>
            <a:spLocks noGrp="1"/>
          </p:cNvSpPr>
          <p:nvPr>
            <p:ph idx="1"/>
          </p:nvPr>
        </p:nvSpPr>
        <p:spPr>
          <a:xfrm>
            <a:off x="608330" y="1490345"/>
            <a:ext cx="6542405" cy="1589405"/>
          </a:xfrm>
        </p:spPr>
        <p:txBody>
          <a:bodyPr>
            <a:noAutofit/>
          </a:bodyPr>
          <a:lstStyle/>
          <a:p>
            <a:pPr>
              <a:buFont typeface="Wingdings" panose="05000000000000000000" charset="0"/>
              <a:buChar char="v"/>
            </a:pPr>
            <a:r>
              <a:rPr lang="en-US" altLang="zh-CN" sz="2000" b="1">
                <a:solidFill>
                  <a:schemeClr val="tx1"/>
                </a:solidFill>
              </a:rPr>
              <a:t> Two-layer Design</a:t>
            </a:r>
          </a:p>
          <a:p>
            <a:pPr lvl="1" defTabSz="914400">
              <a:lnSpc>
                <a:spcPct val="200000"/>
              </a:lnSpc>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z="1800">
                <a:solidFill>
                  <a:schemeClr val="tx1"/>
                </a:solidFill>
              </a:rPr>
              <a:t> Learned Index Layer</a:t>
            </a:r>
          </a:p>
          <a:p>
            <a:pPr lvl="2">
              <a:lnSpc>
                <a:spcPct val="200000"/>
              </a:lnSpc>
              <a:buFont typeface="Wingdings" panose="05000000000000000000" charset="0"/>
              <a:buChar char="ü"/>
            </a:pPr>
            <a:r>
              <a:rPr lang="en-US" altLang="zh-CN">
                <a:solidFill>
                  <a:schemeClr val="tx1"/>
                </a:solidFill>
              </a:rPr>
              <a:t> </a:t>
            </a:r>
            <a:r>
              <a:rPr lang="en-US" altLang="zh-CN" b="1">
                <a:solidFill>
                  <a:schemeClr val="tx1"/>
                </a:solidFill>
              </a:rPr>
              <a:t>Lookup</a:t>
            </a:r>
            <a:r>
              <a:rPr lang="en-US" altLang="zh-CN">
                <a:solidFill>
                  <a:schemeClr val="tx1"/>
                </a:solidFill>
              </a:rPr>
              <a:t> operations</a:t>
            </a:r>
          </a:p>
          <a:p>
            <a:pPr lvl="2">
              <a:lnSpc>
                <a:spcPct val="200000"/>
              </a:lnSpc>
              <a:buFont typeface="Wingdings" panose="05000000000000000000" charset="0"/>
              <a:buChar char="ü"/>
            </a:pPr>
            <a:r>
              <a:rPr lang="en-US" altLang="zh-CN">
                <a:solidFill>
                  <a:schemeClr val="tx1"/>
                </a:solidFill>
              </a:rPr>
              <a:t> </a:t>
            </a:r>
            <a:r>
              <a:rPr lang="en-US" altLang="zh-CN" b="1">
                <a:solidFill>
                  <a:schemeClr val="tx1"/>
                </a:solidFill>
              </a:rPr>
              <a:t>In-place</a:t>
            </a:r>
            <a:r>
              <a:rPr lang="en-US" altLang="zh-CN">
                <a:solidFill>
                  <a:schemeClr val="tx1"/>
                </a:solidFill>
              </a:rPr>
              <a:t> insert operations</a:t>
            </a:r>
          </a:p>
        </p:txBody>
      </p:sp>
      <p:graphicFrame>
        <p:nvGraphicFramePr>
          <p:cNvPr id="24" name="表格 23"/>
          <p:cNvGraphicFramePr/>
          <p:nvPr>
            <p:custDataLst>
              <p:tags r:id="rId2"/>
            </p:custDataLst>
          </p:nvPr>
        </p:nvGraphicFramePr>
        <p:xfrm>
          <a:off x="7305675" y="4787583"/>
          <a:ext cx="4227809" cy="1518285"/>
        </p:xfrm>
        <a:graphic>
          <a:graphicData uri="http://schemas.openxmlformats.org/drawingml/2006/table">
            <a:tbl>
              <a:tblPr/>
              <a:tblGrid>
                <a:gridCol w="993275">
                  <a:extLst>
                    <a:ext uri="{9D8B030D-6E8A-4147-A177-3AD203B41FA5}">
                      <a16:colId xmlns:a16="http://schemas.microsoft.com/office/drawing/2014/main" val="20000"/>
                    </a:ext>
                  </a:extLst>
                </a:gridCol>
                <a:gridCol w="1069163">
                  <a:extLst>
                    <a:ext uri="{9D8B030D-6E8A-4147-A177-3AD203B41FA5}">
                      <a16:colId xmlns:a16="http://schemas.microsoft.com/office/drawing/2014/main" val="20001"/>
                    </a:ext>
                  </a:extLst>
                </a:gridCol>
                <a:gridCol w="979826">
                  <a:extLst>
                    <a:ext uri="{9D8B030D-6E8A-4147-A177-3AD203B41FA5}">
                      <a16:colId xmlns:a16="http://schemas.microsoft.com/office/drawing/2014/main" val="20002"/>
                    </a:ext>
                  </a:extLst>
                </a:gridCol>
                <a:gridCol w="1185545">
                  <a:extLst>
                    <a:ext uri="{9D8B030D-6E8A-4147-A177-3AD203B41FA5}">
                      <a16:colId xmlns:a16="http://schemas.microsoft.com/office/drawing/2014/main" val="20003"/>
                    </a:ext>
                  </a:extLst>
                </a:gridCol>
              </a:tblGrid>
              <a:tr h="506095">
                <a:tc>
                  <a:txBody>
                    <a:bodyPr/>
                    <a:lstStyle/>
                    <a:p>
                      <a:pPr algn="ctr">
                        <a:spcBef>
                          <a:spcPct val="0"/>
                        </a:spcBef>
                        <a:spcAft>
                          <a:spcPct val="0"/>
                        </a:spcAft>
                      </a:pPr>
                      <a:endParaRPr sz="1400" b="1">
                        <a:ea typeface="宋体" panose="02010600030101010101" pitchFamily="2" charset="-122"/>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Lookup</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In-place insert</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buNone/>
                      </a:pPr>
                      <a:r>
                        <a:rPr lang="en-US" altLang="zh-CN" sz="1400" b="1">
                          <a:ea typeface="Calibri" panose="020F0502020204030204"/>
                          <a:cs typeface="+mn-lt"/>
                          <a:sym typeface="+mn-ea"/>
                        </a:rPr>
                        <a:t>Out-of-place insert</a:t>
                      </a:r>
                      <a:endParaRPr lang="en-US" altLang="zh-CN" sz="1400" b="1">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506095">
                <a:tc>
                  <a:txBody>
                    <a:bodyPr/>
                    <a:lstStyle/>
                    <a:p>
                      <a:pPr marL="0" indent="0" algn="ctr">
                        <a:spcBef>
                          <a:spcPct val="0"/>
                        </a:spcBef>
                        <a:spcAft>
                          <a:spcPct val="0"/>
                        </a:spcAft>
                      </a:pPr>
                      <a:r>
                        <a:rPr lang="en-US" altLang="zh-CN" sz="1400" b="1">
                          <a:ea typeface="Calibri" panose="020F0502020204030204"/>
                          <a:cs typeface="+mn-lt"/>
                        </a:rPr>
                        <a:t>Learned Index</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Fast √</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sym typeface="+mn-ea"/>
                        </a:rPr>
                        <a:t>Fast √</a:t>
                      </a:r>
                      <a:endParaRPr lang="zh-CN" altLang="en-US" sz="1400" b="1">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buNone/>
                      </a:pPr>
                      <a:r>
                        <a:rPr lang="en-US" altLang="zh-CN" sz="1400" b="1">
                          <a:ea typeface="Calibri" panose="020F0502020204030204"/>
                          <a:cs typeface="+mn-lt"/>
                        </a:rPr>
                        <a:t>Slow </a:t>
                      </a:r>
                      <a:r>
                        <a:rPr lang="zh-CN" altLang="en-US" sz="1400" b="1">
                          <a:ea typeface="Calibri" panose="020F0502020204030204"/>
                          <a:cs typeface="+mn-lt"/>
                        </a:rPr>
                        <a:t>×</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506095">
                <a:tc>
                  <a:txBody>
                    <a:bodyPr/>
                    <a:lstStyle/>
                    <a:p>
                      <a:pPr marL="0" indent="0" algn="ctr">
                        <a:spcBef>
                          <a:spcPct val="0"/>
                        </a:spcBef>
                        <a:spcAft>
                          <a:spcPct val="0"/>
                        </a:spcAft>
                      </a:pPr>
                      <a:r>
                        <a:rPr lang="en-US" altLang="zh-CN" sz="1400" b="1">
                          <a:ea typeface="Calibri" panose="020F0502020204030204"/>
                          <a:cs typeface="+mn-lt"/>
                        </a:rPr>
                        <a:t>ART</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Slow </a:t>
                      </a:r>
                      <a:r>
                        <a:rPr lang="zh-CN" altLang="en-US" sz="1400" b="1">
                          <a:latin typeface="Arial" panose="020B0604020202020204" pitchFamily="34" charset="0"/>
                          <a:ea typeface="Calibri" panose="020F0502020204030204"/>
                          <a:cs typeface="+mn-lt"/>
                        </a:rPr>
                        <a:t>×</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400" b="1">
                          <a:ea typeface="Calibri" panose="020F0502020204030204"/>
                          <a:cs typeface="+mn-lt"/>
                        </a:rPr>
                        <a:t>None </a:t>
                      </a:r>
                      <a:r>
                        <a:rPr lang="zh-CN" altLang="en-US" sz="1400" b="1">
                          <a:ea typeface="Calibri" panose="020F0502020204030204"/>
                          <a:cs typeface="+mn-lt"/>
                        </a:rPr>
                        <a:t>×</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buNone/>
                      </a:pPr>
                      <a:r>
                        <a:rPr lang="en-US" altLang="zh-CN" sz="1400" b="1">
                          <a:ea typeface="Calibri" panose="020F0502020204030204"/>
                          <a:cs typeface="+mn-lt"/>
                          <a:sym typeface="+mn-ea"/>
                        </a:rPr>
                        <a:t>Fast √</a:t>
                      </a:r>
                      <a:endParaRPr lang="zh-CN" altLang="en-US" sz="1400" b="1">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36" name="图片 35" descr="LEVEL_00"/>
          <p:cNvPicPr>
            <a:picLocks noChangeAspect="1"/>
          </p:cNvPicPr>
          <p:nvPr/>
        </p:nvPicPr>
        <p:blipFill>
          <a:blip r:embed="rId5"/>
          <a:srcRect l="15212"/>
          <a:stretch>
            <a:fillRect/>
          </a:stretch>
        </p:blipFill>
        <p:spPr>
          <a:xfrm>
            <a:off x="1494790" y="4173855"/>
            <a:ext cx="4176395" cy="2262505"/>
          </a:xfrm>
          <a:prstGeom prst="rect">
            <a:avLst/>
          </a:prstGeom>
        </p:spPr>
      </p:pic>
      <p:sp>
        <p:nvSpPr>
          <p:cNvPr id="3" name="文本框 2"/>
          <p:cNvSpPr txBox="1"/>
          <p:nvPr/>
        </p:nvSpPr>
        <p:spPr>
          <a:xfrm>
            <a:off x="6254750" y="1978660"/>
            <a:ext cx="4859655" cy="1888490"/>
          </a:xfrm>
          <a:prstGeom prst="rect">
            <a:avLst/>
          </a:prstGeom>
          <a:noFill/>
        </p:spPr>
        <p:txBody>
          <a:bodyPr wrap="square" rtlCol="0">
            <a:noAutofit/>
          </a:bodyPr>
          <a:lstStyle/>
          <a:p>
            <a:pPr lvl="1" indent="0" defTabSz="914400" fontAlgn="auto">
              <a:lnSpc>
                <a:spcPct val="200000"/>
              </a:lnSpc>
              <a:spcAft>
                <a:spcPts val="600"/>
              </a:spcAft>
              <a:buFont typeface="Wingdings" panose="05000000000000000000" charset="0"/>
              <a:buChar char="Ø"/>
              <a:tabLst>
                <a:tab pos="1609725" algn="l"/>
                <a:tab pos="1609725" algn="l"/>
                <a:tab pos="1609725" algn="l"/>
                <a:tab pos="1609725" algn="l"/>
                <a:tab pos="1609725" algn="l"/>
                <a:tab pos="1609725" algn="l"/>
                <a:tab pos="1609725" algn="l"/>
                <a:tab pos="1609725" algn="l"/>
              </a:tabLst>
            </a:pPr>
            <a:r>
              <a:rPr lang="en-US" altLang="zh-CN" spc="150">
                <a:uFillTx/>
                <a:sym typeface="+mn-ea"/>
              </a:rPr>
              <a:t> Adaptive Radix Tree Layer</a:t>
            </a:r>
          </a:p>
          <a:p>
            <a:pPr marL="1143000" lvl="2" indent="-228600" algn="l" defTabSz="914400" fontAlgn="auto">
              <a:lnSpc>
                <a:spcPct val="200000"/>
              </a:lnSpc>
              <a:spcBef>
                <a:spcPts val="0"/>
              </a:spcBef>
              <a:spcAft>
                <a:spcPts val="600"/>
              </a:spcAft>
              <a:buClrTx/>
              <a:buSzTx/>
              <a:buFont typeface="Wingdings" panose="05000000000000000000" charset="0"/>
              <a:buChar char="ü"/>
            </a:pPr>
            <a:r>
              <a:rPr lang="en-US" altLang="zh-CN" sz="1600" spc="150">
                <a:uFillTx/>
              </a:rPr>
              <a:t> Lookup operations </a:t>
            </a:r>
            <a:r>
              <a:rPr lang="en-US" altLang="zh-CN" sz="1600" b="1" spc="150">
                <a:uFillTx/>
              </a:rPr>
              <a:t>after insert</a:t>
            </a:r>
            <a:endParaRPr lang="en-US" altLang="zh-CN" sz="1600" spc="150">
              <a:uFillTx/>
            </a:endParaRPr>
          </a:p>
          <a:p>
            <a:pPr marL="1143000" lvl="2" indent="-228600" algn="l" defTabSz="914400" fontAlgn="auto">
              <a:lnSpc>
                <a:spcPct val="200000"/>
              </a:lnSpc>
              <a:spcBef>
                <a:spcPts val="0"/>
              </a:spcBef>
              <a:spcAft>
                <a:spcPts val="600"/>
              </a:spcAft>
              <a:buClrTx/>
              <a:buSzTx/>
              <a:buFont typeface="Wingdings" panose="05000000000000000000" charset="0"/>
              <a:buChar char="ü"/>
            </a:pPr>
            <a:r>
              <a:rPr lang="en-US" altLang="zh-CN" sz="1600" spc="150">
                <a:uFillTx/>
              </a:rPr>
              <a:t> </a:t>
            </a:r>
            <a:r>
              <a:rPr lang="en-US" altLang="zh-CN" sz="1600" b="1" spc="150">
                <a:uFillTx/>
              </a:rPr>
              <a:t>Out-of-place</a:t>
            </a:r>
            <a:r>
              <a:rPr lang="en-US" altLang="zh-CN" sz="1600" spc="150">
                <a:uFillTx/>
              </a:rPr>
              <a:t> insert operations</a:t>
            </a:r>
          </a:p>
        </p:txBody>
      </p:sp>
      <p:cxnSp>
        <p:nvCxnSpPr>
          <p:cNvPr id="6" name="直接连接符 5"/>
          <p:cNvCxnSpPr/>
          <p:nvPr/>
        </p:nvCxnSpPr>
        <p:spPr>
          <a:xfrm flipV="1">
            <a:off x="4996815" y="5288280"/>
            <a:ext cx="2297430" cy="449580"/>
          </a:xfrm>
          <a:prstGeom prst="line">
            <a:avLst/>
          </a:prstGeom>
          <a:ln w="22225"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7" name="直接连接符 6"/>
          <p:cNvCxnSpPr/>
          <p:nvPr/>
        </p:nvCxnSpPr>
        <p:spPr>
          <a:xfrm>
            <a:off x="5549265" y="6286500"/>
            <a:ext cx="1741170" cy="15240"/>
          </a:xfrm>
          <a:prstGeom prst="line">
            <a:avLst/>
          </a:prstGeom>
          <a:ln w="22225"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sp>
        <p:nvSpPr>
          <p:cNvPr id="8" name="右箭头 7"/>
          <p:cNvSpPr/>
          <p:nvPr/>
        </p:nvSpPr>
        <p:spPr>
          <a:xfrm>
            <a:off x="8535670" y="4205605"/>
            <a:ext cx="2548890" cy="337820"/>
          </a:xfrm>
          <a:prstGeom prst="rightArrow">
            <a:avLst>
              <a:gd name="adj1" fmla="val 36466"/>
              <a:gd name="adj2" fmla="val 50000"/>
            </a:avLst>
          </a:prstGeom>
          <a:gradFill>
            <a:gsLst>
              <a:gs pos="0">
                <a:srgbClr val="00B0F0"/>
              </a:gs>
              <a:gs pos="50000">
                <a:srgbClr val="FFC000"/>
              </a:gs>
              <a:gs pos="100000">
                <a:srgbClr val="FF0000"/>
              </a:gs>
            </a:gsLst>
            <a:lin ang="2136000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9200515" y="3937000"/>
            <a:ext cx="1219200" cy="368300"/>
          </a:xfrm>
          <a:prstGeom prst="rect">
            <a:avLst/>
          </a:prstGeom>
          <a:noFill/>
        </p:spPr>
        <p:txBody>
          <a:bodyPr wrap="square" rtlCol="0">
            <a:spAutoFit/>
          </a:bodyPr>
          <a:lstStyle/>
          <a:p>
            <a:pPr algn="ctr"/>
            <a:r>
              <a:rPr lang="en-US" altLang="zh-CN" b="1"/>
              <a:t>Latency</a:t>
            </a:r>
          </a:p>
        </p:txBody>
      </p:sp>
      <p:sp>
        <p:nvSpPr>
          <p:cNvPr id="10" name="右箭头 9"/>
          <p:cNvSpPr/>
          <p:nvPr/>
        </p:nvSpPr>
        <p:spPr>
          <a:xfrm rot="5400000">
            <a:off x="330835" y="5141595"/>
            <a:ext cx="1950085" cy="337820"/>
          </a:xfrm>
          <a:prstGeom prst="rightArrow">
            <a:avLst>
              <a:gd name="adj1" fmla="val 36466"/>
              <a:gd name="adj2" fmla="val 50000"/>
            </a:avLst>
          </a:prstGeom>
          <a:gradFill>
            <a:gsLst>
              <a:gs pos="0">
                <a:srgbClr val="00B0F0"/>
              </a:gs>
              <a:gs pos="50000">
                <a:srgbClr val="FFC000"/>
              </a:gs>
              <a:gs pos="100000">
                <a:srgbClr val="FF0000"/>
              </a:gs>
            </a:gsLst>
            <a:lin ang="2136000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rot="16200000">
            <a:off x="443865" y="5126355"/>
            <a:ext cx="1219200" cy="368300"/>
          </a:xfrm>
          <a:prstGeom prst="rect">
            <a:avLst/>
          </a:prstGeom>
          <a:noFill/>
        </p:spPr>
        <p:txBody>
          <a:bodyPr wrap="square" rtlCol="0">
            <a:spAutoFit/>
          </a:bodyPr>
          <a:lstStyle/>
          <a:p>
            <a:pPr algn="ctr"/>
            <a:r>
              <a:rPr lang="en-US" altLang="zh-CN" b="1"/>
              <a:t>Latency</a:t>
            </a:r>
          </a:p>
        </p:txBody>
      </p:sp>
      <p:sp>
        <p:nvSpPr>
          <p:cNvPr id="13" name="灯片编号占位符 12"/>
          <p:cNvSpPr>
            <a:spLocks noGrp="1"/>
          </p:cNvSpPr>
          <p:nvPr>
            <p:ph type="sldNum" sz="quarter" idx="12"/>
          </p:nvPr>
        </p:nvSpPr>
        <p:spPr/>
        <p:txBody>
          <a:bodyPr/>
          <a:lstStyle/>
          <a:p>
            <a:fld id="{49AE70B2-8BF9-45C0-BB95-33D1B9D3A854}" type="slidenum">
              <a:rPr lang="zh-CN" altLang="en-US" smtClean="0"/>
              <a:t>9</a:t>
            </a:fld>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0&quot;:[21588663,21567262,21589131,50008343,4394283,3637689,50046162,50024517,50044170,3477266,50043710,50036392,50034487],&quot;29&quot;:[50000049,50000076],&quot;65&quot;:[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191.95,&quot;left&quot;:24.1,&quot;top&quot;:296.5,&quot;width&quot;:711.7}"/>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191.95,&quot;left&quot;:24.1,&quot;top&quot;:296.5,&quot;width&quot;:711.7}"/>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191.95,&quot;left&quot;:24.1,&quot;top&quot;:296.5,&quot;width&quot;:711.7}"/>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117.65,&quot;left&quot;:41.05,&quot;top&quot;:430.9,&quot;width&quot;:888.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117.65,&quot;left&quot;:41.05,&quot;top&quot;:430.9,&quot;width&quot;:888.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0&quot;:[3477266,50043710,50036392],&quot;65&quot;:[20205081]}"/>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0&quot;:[50046162,50024517],&quot;65&quot;:[2020508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0&quot;:[20153821,21553126,20210856,50009189,21539049,3633998],&quot;65&quot;:[20205081]}"/>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0&quot;:[50002925,50019160,21572479,50034487],&quot;65&quot;:[20205081]}"/>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0&quot;:[50044170,21542742],&quot;65&quot;:[20205081]}"/>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0&quot;:[21567262,21589131],&quot;65&quot;:[20205081]}"/>
</p:tagLst>
</file>

<file path=ppt/tags/tag69.xml><?xml version="1.0" encoding="utf-8"?>
<p:tagLst xmlns:a="http://schemas.openxmlformats.org/drawingml/2006/main" xmlns:r="http://schemas.openxmlformats.org/officeDocument/2006/relationships" xmlns:p="http://schemas.openxmlformats.org/presentationml/2006/main">
  <p:tag name="TABLE_ENDDRAG_ORIGIN_RECT" val="382*180"/>
  <p:tag name="TABLE_ENDDRAG_RECT" val="57*320*382*18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117.65,&quot;left&quot;:41.05,&quot;top&quot;:430.9,&quot;width&quot;:888.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117.65,&quot;left&quot;:41.05,&quot;top&quot;:430.9,&quot;width&quot;:888.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117.65,&quot;left&quot;:41.05,&quot;top&quot;:430.9,&quot;width&quot;:888.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117.65,&quot;left&quot;:41.05,&quot;top&quot;:430.9,&quot;width&quot;:888.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117.65,&quot;left&quot;:41.05,&quot;top&quot;:430.9,&quot;width&quot;:888.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17.65,&quot;left&quot;:41.05,&quot;top&quot;:430.9,&quot;width&quot;:888.4}"/>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0&quot;:[50008343,4394283,3637689],&quot;65&quot;:[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049,50000076],&quot;65&quot;:[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TABLE_ENDDRAG_ORIGIN_RECT" val="437*159"/>
  <p:tag name="TABLE_ENDDRAG_RECT" val="320*243*437*159"/>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244.85,&quot;left&quot;:23.7,&quot;top&quot;:225.95,&quot;width&quot;:835.47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2527</Words>
  <Application>Microsoft Office PowerPoint</Application>
  <PresentationFormat>宽屏</PresentationFormat>
  <Paragraphs>241</Paragraphs>
  <Slides>19</Slides>
  <Notes>19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Wingdings</vt:lpstr>
      <vt:lpstr>Calibri</vt:lpstr>
      <vt:lpstr>宋体</vt:lpstr>
      <vt:lpstr>Arial</vt:lpstr>
      <vt:lpstr>WPS</vt:lpstr>
      <vt:lpstr>PowerPoint 演示文稿</vt:lpstr>
      <vt:lpstr>Outline</vt:lpstr>
      <vt:lpstr>Database System</vt:lpstr>
      <vt:lpstr>In-Memory Index Structure</vt:lpstr>
      <vt:lpstr>C1: Can we burn the candle at both ends?</vt:lpstr>
      <vt:lpstr>C2: Limitation of Learned Index</vt:lpstr>
      <vt:lpstr>C3: Limitation of ART</vt:lpstr>
      <vt:lpstr>Our Solution: ALT-index</vt:lpstr>
      <vt:lpstr>O1: Hybrid Construction</vt:lpstr>
      <vt:lpstr>O1: Hybrid Construction</vt:lpstr>
      <vt:lpstr>O2 : Learned Index Layer</vt:lpstr>
      <vt:lpstr>O2 : Learned Index Layer</vt:lpstr>
      <vt:lpstr>O3 : Optimized ART Layer</vt:lpstr>
      <vt:lpstr>Evaluation</vt:lpstr>
      <vt:lpstr>Throughput &amp; Tail Latency</vt:lpstr>
      <vt:lpstr>Robustness</vt:lpstr>
      <vt:lpstr>Other Analysis</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admin</cp:lastModifiedBy>
  <cp:revision>615</cp:revision>
  <dcterms:created xsi:type="dcterms:W3CDTF">2019-06-19T02:08:00Z</dcterms:created>
  <dcterms:modified xsi:type="dcterms:W3CDTF">2025-05-20T16:44:10Z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ICV">
    <vt:lpwstr>147251158FC04F12B2DE2C9E3AEBA8A4_11</vt:lpwstr>
  </property>
</Properties>
</file>